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3"/>
  </p:notesMasterIdLst>
  <p:sldIdLst>
    <p:sldId id="304" r:id="rId2"/>
    <p:sldId id="280" r:id="rId3"/>
    <p:sldId id="305" r:id="rId4"/>
    <p:sldId id="307" r:id="rId5"/>
    <p:sldId id="324" r:id="rId6"/>
    <p:sldId id="308" r:id="rId7"/>
    <p:sldId id="328" r:id="rId8"/>
    <p:sldId id="327" r:id="rId9"/>
    <p:sldId id="329" r:id="rId10"/>
    <p:sldId id="292" r:id="rId11"/>
    <p:sldId id="293" r:id="rId12"/>
    <p:sldId id="330" r:id="rId13"/>
    <p:sldId id="331" r:id="rId14"/>
    <p:sldId id="317" r:id="rId15"/>
    <p:sldId id="318" r:id="rId16"/>
    <p:sldId id="320" r:id="rId17"/>
    <p:sldId id="279" r:id="rId18"/>
    <p:sldId id="278" r:id="rId19"/>
    <p:sldId id="270" r:id="rId20"/>
    <p:sldId id="271" r:id="rId21"/>
    <p:sldId id="274" r:id="rId22"/>
    <p:sldId id="275" r:id="rId23"/>
    <p:sldId id="276" r:id="rId24"/>
    <p:sldId id="332" r:id="rId25"/>
    <p:sldId id="277" r:id="rId26"/>
    <p:sldId id="319" r:id="rId27"/>
    <p:sldId id="321" r:id="rId28"/>
    <p:sldId id="309" r:id="rId29"/>
    <p:sldId id="323" r:id="rId30"/>
    <p:sldId id="322" r:id="rId31"/>
    <p:sldId id="265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7"/>
    <p:restoredTop sz="96327" autoAdjust="0"/>
  </p:normalViewPr>
  <p:slideViewPr>
    <p:cSldViewPr snapToGrid="0" snapToObjects="1">
      <p:cViewPr varScale="1">
        <p:scale>
          <a:sx n="96" d="100"/>
          <a:sy n="96" d="100"/>
        </p:scale>
        <p:origin x="628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48A06D-83C3-42F6-9E4A-0605C73C0C30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114042E-8F3E-41C0-936E-2187276A7385}">
      <dgm:prSet/>
      <dgm:spPr/>
      <dgm:t>
        <a:bodyPr/>
        <a:lstStyle/>
        <a:p>
          <a:r>
            <a:rPr lang="en-US"/>
            <a:t>Understand</a:t>
          </a:r>
        </a:p>
      </dgm:t>
    </dgm:pt>
    <dgm:pt modelId="{4E4C52FE-4E1A-47B9-B08D-8C8263B3E2F2}" type="parTrans" cxnId="{8B287B5B-D61D-44C3-9E45-AA1A4ACA70E7}">
      <dgm:prSet/>
      <dgm:spPr/>
      <dgm:t>
        <a:bodyPr/>
        <a:lstStyle/>
        <a:p>
          <a:endParaRPr lang="en-US"/>
        </a:p>
      </dgm:t>
    </dgm:pt>
    <dgm:pt modelId="{7746EB0F-2027-4A88-AE1F-08FAB5717ADD}" type="sibTrans" cxnId="{8B287B5B-D61D-44C3-9E45-AA1A4ACA70E7}">
      <dgm:prSet/>
      <dgm:spPr/>
      <dgm:t>
        <a:bodyPr/>
        <a:lstStyle/>
        <a:p>
          <a:endParaRPr lang="en-US"/>
        </a:p>
      </dgm:t>
    </dgm:pt>
    <dgm:pt modelId="{D972405C-F9AF-4387-AB5E-D3B555875100}">
      <dgm:prSet/>
      <dgm:spPr/>
      <dgm:t>
        <a:bodyPr/>
        <a:lstStyle/>
        <a:p>
          <a:r>
            <a:rPr lang="en-US"/>
            <a:t>Understand AI and ML fundamentals in healthcare</a:t>
          </a:r>
        </a:p>
      </dgm:t>
    </dgm:pt>
    <dgm:pt modelId="{8CBC8932-40AE-437B-B648-AD5D3C606FF0}" type="parTrans" cxnId="{DBA02961-3DCD-4A61-95DB-A6DA30CA07B5}">
      <dgm:prSet/>
      <dgm:spPr/>
      <dgm:t>
        <a:bodyPr/>
        <a:lstStyle/>
        <a:p>
          <a:endParaRPr lang="en-US"/>
        </a:p>
      </dgm:t>
    </dgm:pt>
    <dgm:pt modelId="{708C5F5C-196D-475C-A4DA-08FCC2A9BAB4}" type="sibTrans" cxnId="{DBA02961-3DCD-4A61-95DB-A6DA30CA07B5}">
      <dgm:prSet/>
      <dgm:spPr/>
      <dgm:t>
        <a:bodyPr/>
        <a:lstStyle/>
        <a:p>
          <a:endParaRPr lang="en-US"/>
        </a:p>
      </dgm:t>
    </dgm:pt>
    <dgm:pt modelId="{E385C071-899C-4CE4-A006-B7A6D58B9400}">
      <dgm:prSet/>
      <dgm:spPr/>
      <dgm:t>
        <a:bodyPr/>
        <a:lstStyle/>
        <a:p>
          <a:r>
            <a:rPr lang="en-US"/>
            <a:t>Identify</a:t>
          </a:r>
        </a:p>
      </dgm:t>
    </dgm:pt>
    <dgm:pt modelId="{34145954-6FE4-4CDB-82DA-0287A808DCCC}" type="parTrans" cxnId="{30CFBC0D-0198-4522-957C-CC223541DB9B}">
      <dgm:prSet/>
      <dgm:spPr/>
      <dgm:t>
        <a:bodyPr/>
        <a:lstStyle/>
        <a:p>
          <a:endParaRPr lang="en-US"/>
        </a:p>
      </dgm:t>
    </dgm:pt>
    <dgm:pt modelId="{627FBDE7-F672-4FB3-8EA7-BC740B84F884}" type="sibTrans" cxnId="{30CFBC0D-0198-4522-957C-CC223541DB9B}">
      <dgm:prSet/>
      <dgm:spPr/>
      <dgm:t>
        <a:bodyPr/>
        <a:lstStyle/>
        <a:p>
          <a:endParaRPr lang="en-US"/>
        </a:p>
      </dgm:t>
    </dgm:pt>
    <dgm:pt modelId="{9E0BCD87-EBC0-462D-9C1D-6D4A88543A70}">
      <dgm:prSet/>
      <dgm:spPr/>
      <dgm:t>
        <a:bodyPr/>
        <a:lstStyle/>
        <a:p>
          <a:r>
            <a:rPr lang="en-US"/>
            <a:t>Identify types and sources of patient data</a:t>
          </a:r>
        </a:p>
      </dgm:t>
    </dgm:pt>
    <dgm:pt modelId="{9B9042EB-CA2C-4BF8-BE8C-0564EE8FF374}" type="parTrans" cxnId="{BEE488FA-9AB1-4988-A928-3AB3B3EE6685}">
      <dgm:prSet/>
      <dgm:spPr/>
      <dgm:t>
        <a:bodyPr/>
        <a:lstStyle/>
        <a:p>
          <a:endParaRPr lang="en-US"/>
        </a:p>
      </dgm:t>
    </dgm:pt>
    <dgm:pt modelId="{64F55486-B8B2-440F-9BDC-2D7636DDEBBA}" type="sibTrans" cxnId="{BEE488FA-9AB1-4988-A928-3AB3B3EE6685}">
      <dgm:prSet/>
      <dgm:spPr/>
      <dgm:t>
        <a:bodyPr/>
        <a:lstStyle/>
        <a:p>
          <a:endParaRPr lang="en-US"/>
        </a:p>
      </dgm:t>
    </dgm:pt>
    <dgm:pt modelId="{950074FF-21E5-4D3C-A6D4-363F0DE211A7}">
      <dgm:prSet/>
      <dgm:spPr/>
      <dgm:t>
        <a:bodyPr/>
        <a:lstStyle/>
        <a:p>
          <a:r>
            <a:rPr lang="en-US"/>
            <a:t>Apply</a:t>
          </a:r>
        </a:p>
      </dgm:t>
    </dgm:pt>
    <dgm:pt modelId="{826C0746-DC06-4ECE-91C6-B6451721DC54}" type="parTrans" cxnId="{E958427C-91E8-4EEE-9070-F36B6D85453A}">
      <dgm:prSet/>
      <dgm:spPr/>
      <dgm:t>
        <a:bodyPr/>
        <a:lstStyle/>
        <a:p>
          <a:endParaRPr lang="en-US"/>
        </a:p>
      </dgm:t>
    </dgm:pt>
    <dgm:pt modelId="{B96FBF8E-ED0D-4A63-9EA0-6D13E3AABB21}" type="sibTrans" cxnId="{E958427C-91E8-4EEE-9070-F36B6D85453A}">
      <dgm:prSet/>
      <dgm:spPr/>
      <dgm:t>
        <a:bodyPr/>
        <a:lstStyle/>
        <a:p>
          <a:endParaRPr lang="en-US"/>
        </a:p>
      </dgm:t>
    </dgm:pt>
    <dgm:pt modelId="{26E5D1F5-C513-4F9D-8B1D-53DB9B0660AC}">
      <dgm:prSet/>
      <dgm:spPr/>
      <dgm:t>
        <a:bodyPr/>
        <a:lstStyle/>
        <a:p>
          <a:r>
            <a:rPr lang="en-US"/>
            <a:t>Apply basic AI techniques</a:t>
          </a:r>
        </a:p>
      </dgm:t>
    </dgm:pt>
    <dgm:pt modelId="{08898CD9-3AA3-43B1-ACE9-F0C1953F1C33}" type="parTrans" cxnId="{5F1B3332-2880-4C93-A6F5-C33C9670AB68}">
      <dgm:prSet/>
      <dgm:spPr/>
      <dgm:t>
        <a:bodyPr/>
        <a:lstStyle/>
        <a:p>
          <a:endParaRPr lang="en-US"/>
        </a:p>
      </dgm:t>
    </dgm:pt>
    <dgm:pt modelId="{1C50FD75-C8F3-471E-A49C-57E6F773EC6D}" type="sibTrans" cxnId="{5F1B3332-2880-4C93-A6F5-C33C9670AB68}">
      <dgm:prSet/>
      <dgm:spPr/>
      <dgm:t>
        <a:bodyPr/>
        <a:lstStyle/>
        <a:p>
          <a:endParaRPr lang="en-US"/>
        </a:p>
      </dgm:t>
    </dgm:pt>
    <dgm:pt modelId="{EDC21D42-8512-4123-B070-E08D2A837B72}">
      <dgm:prSet/>
      <dgm:spPr/>
      <dgm:t>
        <a:bodyPr/>
        <a:lstStyle/>
        <a:p>
          <a:r>
            <a:rPr lang="en-US"/>
            <a:t>Interpret</a:t>
          </a:r>
        </a:p>
      </dgm:t>
    </dgm:pt>
    <dgm:pt modelId="{A9527766-4ABD-4874-BB5A-9B534A745528}" type="parTrans" cxnId="{8A641D73-9CD6-4C88-8886-1E61F3921938}">
      <dgm:prSet/>
      <dgm:spPr/>
      <dgm:t>
        <a:bodyPr/>
        <a:lstStyle/>
        <a:p>
          <a:endParaRPr lang="en-US"/>
        </a:p>
      </dgm:t>
    </dgm:pt>
    <dgm:pt modelId="{3E4EDF93-3761-4400-9E33-F77F21F5C658}" type="sibTrans" cxnId="{8A641D73-9CD6-4C88-8886-1E61F3921938}">
      <dgm:prSet/>
      <dgm:spPr/>
      <dgm:t>
        <a:bodyPr/>
        <a:lstStyle/>
        <a:p>
          <a:endParaRPr lang="en-US"/>
        </a:p>
      </dgm:t>
    </dgm:pt>
    <dgm:pt modelId="{BE573403-2135-4930-B468-9EBDB5D79EA3}">
      <dgm:prSet/>
      <dgm:spPr/>
      <dgm:t>
        <a:bodyPr/>
        <a:lstStyle/>
        <a:p>
          <a:r>
            <a:rPr lang="en-US"/>
            <a:t>Interpret AI outputs</a:t>
          </a:r>
        </a:p>
      </dgm:t>
    </dgm:pt>
    <dgm:pt modelId="{8F6BFE74-9825-49BF-8264-0AD8C6127D39}" type="parTrans" cxnId="{ABCAF471-9AC3-4107-89F0-BB5DEB8F8ACE}">
      <dgm:prSet/>
      <dgm:spPr/>
      <dgm:t>
        <a:bodyPr/>
        <a:lstStyle/>
        <a:p>
          <a:endParaRPr lang="en-US"/>
        </a:p>
      </dgm:t>
    </dgm:pt>
    <dgm:pt modelId="{D09CDA44-CBB9-4830-BC2B-5171DAC9A418}" type="sibTrans" cxnId="{ABCAF471-9AC3-4107-89F0-BB5DEB8F8ACE}">
      <dgm:prSet/>
      <dgm:spPr/>
      <dgm:t>
        <a:bodyPr/>
        <a:lstStyle/>
        <a:p>
          <a:endParaRPr lang="en-US"/>
        </a:p>
      </dgm:t>
    </dgm:pt>
    <dgm:pt modelId="{8D8A9B71-3148-4964-990F-7382DF38409D}">
      <dgm:prSet/>
      <dgm:spPr/>
      <dgm:t>
        <a:bodyPr/>
        <a:lstStyle/>
        <a:p>
          <a:r>
            <a:rPr lang="en-US"/>
            <a:t>Address</a:t>
          </a:r>
        </a:p>
      </dgm:t>
    </dgm:pt>
    <dgm:pt modelId="{94ECF85D-3E6B-4A48-852A-D9FDA69F9136}" type="parTrans" cxnId="{8A8FF008-C7AE-4E1D-87C7-229A331389E3}">
      <dgm:prSet/>
      <dgm:spPr/>
      <dgm:t>
        <a:bodyPr/>
        <a:lstStyle/>
        <a:p>
          <a:endParaRPr lang="en-US"/>
        </a:p>
      </dgm:t>
    </dgm:pt>
    <dgm:pt modelId="{A865FF9B-B440-4792-BCC5-780C5267D8E8}" type="sibTrans" cxnId="{8A8FF008-C7AE-4E1D-87C7-229A331389E3}">
      <dgm:prSet/>
      <dgm:spPr/>
      <dgm:t>
        <a:bodyPr/>
        <a:lstStyle/>
        <a:p>
          <a:endParaRPr lang="en-US"/>
        </a:p>
      </dgm:t>
    </dgm:pt>
    <dgm:pt modelId="{611A9144-2F13-4481-BF3D-77A7A88184AC}">
      <dgm:prSet/>
      <dgm:spPr/>
      <dgm:t>
        <a:bodyPr/>
        <a:lstStyle/>
        <a:p>
          <a:r>
            <a:rPr lang="en-US"/>
            <a:t>Address ethical and privacy concerns</a:t>
          </a:r>
        </a:p>
      </dgm:t>
    </dgm:pt>
    <dgm:pt modelId="{47BC7E3B-721A-4951-9037-89C99D896BBE}" type="parTrans" cxnId="{9F7682A1-05B4-49B0-9A95-ED2D494C5E80}">
      <dgm:prSet/>
      <dgm:spPr/>
      <dgm:t>
        <a:bodyPr/>
        <a:lstStyle/>
        <a:p>
          <a:endParaRPr lang="en-US"/>
        </a:p>
      </dgm:t>
    </dgm:pt>
    <dgm:pt modelId="{E6FBD77B-EDFC-4B67-9E73-D571B54E2F85}" type="sibTrans" cxnId="{9F7682A1-05B4-49B0-9A95-ED2D494C5E80}">
      <dgm:prSet/>
      <dgm:spPr/>
      <dgm:t>
        <a:bodyPr/>
        <a:lstStyle/>
        <a:p>
          <a:endParaRPr lang="en-US"/>
        </a:p>
      </dgm:t>
    </dgm:pt>
    <dgm:pt modelId="{3FD1F2BA-23C9-1F44-BFC4-DA502DE4AD6C}" type="pres">
      <dgm:prSet presAssocID="{4F48A06D-83C3-42F6-9E4A-0605C73C0C30}" presName="Name0" presStyleCnt="0">
        <dgm:presLayoutVars>
          <dgm:dir/>
          <dgm:animLvl val="lvl"/>
          <dgm:resizeHandles val="exact"/>
        </dgm:presLayoutVars>
      </dgm:prSet>
      <dgm:spPr/>
    </dgm:pt>
    <dgm:pt modelId="{F68CC55D-21B7-294D-9140-B62C67713C36}" type="pres">
      <dgm:prSet presAssocID="{8114042E-8F3E-41C0-936E-2187276A7385}" presName="linNode" presStyleCnt="0"/>
      <dgm:spPr/>
    </dgm:pt>
    <dgm:pt modelId="{72AE2BD3-68F9-8E43-9381-B18FB9E5992B}" type="pres">
      <dgm:prSet presAssocID="{8114042E-8F3E-41C0-936E-2187276A7385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0D697235-F76C-6947-8BEA-AEB3B042682E}" type="pres">
      <dgm:prSet presAssocID="{8114042E-8F3E-41C0-936E-2187276A7385}" presName="descendantText" presStyleLbl="alignAccFollowNode1" presStyleIdx="0" presStyleCnt="5">
        <dgm:presLayoutVars>
          <dgm:bulletEnabled/>
        </dgm:presLayoutVars>
      </dgm:prSet>
      <dgm:spPr/>
    </dgm:pt>
    <dgm:pt modelId="{A76D004C-6DDA-4F47-8B14-DE5A06C8E134}" type="pres">
      <dgm:prSet presAssocID="{7746EB0F-2027-4A88-AE1F-08FAB5717ADD}" presName="sp" presStyleCnt="0"/>
      <dgm:spPr/>
    </dgm:pt>
    <dgm:pt modelId="{1429AA01-F578-EF48-A435-46E7E149E967}" type="pres">
      <dgm:prSet presAssocID="{E385C071-899C-4CE4-A006-B7A6D58B9400}" presName="linNode" presStyleCnt="0"/>
      <dgm:spPr/>
    </dgm:pt>
    <dgm:pt modelId="{C28721D6-579E-6944-92C2-16AFDBD043E2}" type="pres">
      <dgm:prSet presAssocID="{E385C071-899C-4CE4-A006-B7A6D58B9400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8A3C4BA8-4A56-894C-8F1C-731BBD2CFAB8}" type="pres">
      <dgm:prSet presAssocID="{E385C071-899C-4CE4-A006-B7A6D58B9400}" presName="descendantText" presStyleLbl="alignAccFollowNode1" presStyleIdx="1" presStyleCnt="5">
        <dgm:presLayoutVars>
          <dgm:bulletEnabled/>
        </dgm:presLayoutVars>
      </dgm:prSet>
      <dgm:spPr/>
    </dgm:pt>
    <dgm:pt modelId="{E97490FA-75FC-D24B-B44A-4A6C70DDBE3C}" type="pres">
      <dgm:prSet presAssocID="{627FBDE7-F672-4FB3-8EA7-BC740B84F884}" presName="sp" presStyleCnt="0"/>
      <dgm:spPr/>
    </dgm:pt>
    <dgm:pt modelId="{3738C7DE-6CA3-FC49-A98C-5B59F6777274}" type="pres">
      <dgm:prSet presAssocID="{950074FF-21E5-4D3C-A6D4-363F0DE211A7}" presName="linNode" presStyleCnt="0"/>
      <dgm:spPr/>
    </dgm:pt>
    <dgm:pt modelId="{8AC6F428-9C05-514E-953A-2335568B75A9}" type="pres">
      <dgm:prSet presAssocID="{950074FF-21E5-4D3C-A6D4-363F0DE211A7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BA340022-8F7C-BC49-9C38-1A955D874A0D}" type="pres">
      <dgm:prSet presAssocID="{950074FF-21E5-4D3C-A6D4-363F0DE211A7}" presName="descendantText" presStyleLbl="alignAccFollowNode1" presStyleIdx="2" presStyleCnt="5">
        <dgm:presLayoutVars>
          <dgm:bulletEnabled/>
        </dgm:presLayoutVars>
      </dgm:prSet>
      <dgm:spPr/>
    </dgm:pt>
    <dgm:pt modelId="{9BEBB83D-8515-9646-BC14-259C6ADB2EBA}" type="pres">
      <dgm:prSet presAssocID="{B96FBF8E-ED0D-4A63-9EA0-6D13E3AABB21}" presName="sp" presStyleCnt="0"/>
      <dgm:spPr/>
    </dgm:pt>
    <dgm:pt modelId="{50CB9C19-6814-644D-B54C-9B5DA84A78D0}" type="pres">
      <dgm:prSet presAssocID="{EDC21D42-8512-4123-B070-E08D2A837B72}" presName="linNode" presStyleCnt="0"/>
      <dgm:spPr/>
    </dgm:pt>
    <dgm:pt modelId="{14D5D243-12F1-5B43-B76B-2C69A6ACDFC8}" type="pres">
      <dgm:prSet presAssocID="{EDC21D42-8512-4123-B070-E08D2A837B72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1CA13935-B238-694B-AF2E-28E152E310FC}" type="pres">
      <dgm:prSet presAssocID="{EDC21D42-8512-4123-B070-E08D2A837B72}" presName="descendantText" presStyleLbl="alignAccFollowNode1" presStyleIdx="3" presStyleCnt="5">
        <dgm:presLayoutVars>
          <dgm:bulletEnabled/>
        </dgm:presLayoutVars>
      </dgm:prSet>
      <dgm:spPr/>
    </dgm:pt>
    <dgm:pt modelId="{82DAC8C8-A2B3-2F40-B0AF-52B56A03258D}" type="pres">
      <dgm:prSet presAssocID="{3E4EDF93-3761-4400-9E33-F77F21F5C658}" presName="sp" presStyleCnt="0"/>
      <dgm:spPr/>
    </dgm:pt>
    <dgm:pt modelId="{7ED8E4BD-02EB-B74D-94A5-9B014107A9AD}" type="pres">
      <dgm:prSet presAssocID="{8D8A9B71-3148-4964-990F-7382DF38409D}" presName="linNode" presStyleCnt="0"/>
      <dgm:spPr/>
    </dgm:pt>
    <dgm:pt modelId="{001C4A59-87C5-2144-A1C3-A44BD9464C1E}" type="pres">
      <dgm:prSet presAssocID="{8D8A9B71-3148-4964-990F-7382DF38409D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FD016831-AC32-FE44-9DA6-F6FC134ED8E5}" type="pres">
      <dgm:prSet presAssocID="{8D8A9B71-3148-4964-990F-7382DF38409D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8A8FF008-C7AE-4E1D-87C7-229A331389E3}" srcId="{4F48A06D-83C3-42F6-9E4A-0605C73C0C30}" destId="{8D8A9B71-3148-4964-990F-7382DF38409D}" srcOrd="4" destOrd="0" parTransId="{94ECF85D-3E6B-4A48-852A-D9FDA69F9136}" sibTransId="{A865FF9B-B440-4792-BCC5-780C5267D8E8}"/>
    <dgm:cxn modelId="{30CFBC0D-0198-4522-957C-CC223541DB9B}" srcId="{4F48A06D-83C3-42F6-9E4A-0605C73C0C30}" destId="{E385C071-899C-4CE4-A006-B7A6D58B9400}" srcOrd="1" destOrd="0" parTransId="{34145954-6FE4-4CDB-82DA-0287A808DCCC}" sibTransId="{627FBDE7-F672-4FB3-8EA7-BC740B84F884}"/>
    <dgm:cxn modelId="{7F291828-8600-3C47-926E-8D94BAC99D94}" type="presOf" srcId="{950074FF-21E5-4D3C-A6D4-363F0DE211A7}" destId="{8AC6F428-9C05-514E-953A-2335568B75A9}" srcOrd="0" destOrd="0" presId="urn:microsoft.com/office/officeart/2016/7/layout/VerticalSolidActionList"/>
    <dgm:cxn modelId="{5B348D2D-2FF3-1B4F-ADD6-9467D88E44BD}" type="presOf" srcId="{8D8A9B71-3148-4964-990F-7382DF38409D}" destId="{001C4A59-87C5-2144-A1C3-A44BD9464C1E}" srcOrd="0" destOrd="0" presId="urn:microsoft.com/office/officeart/2016/7/layout/VerticalSolidActionList"/>
    <dgm:cxn modelId="{5F1B3332-2880-4C93-A6F5-C33C9670AB68}" srcId="{950074FF-21E5-4D3C-A6D4-363F0DE211A7}" destId="{26E5D1F5-C513-4F9D-8B1D-53DB9B0660AC}" srcOrd="0" destOrd="0" parTransId="{08898CD9-3AA3-43B1-ACE9-F0C1953F1C33}" sibTransId="{1C50FD75-C8F3-471E-A49C-57E6F773EC6D}"/>
    <dgm:cxn modelId="{8B287B5B-D61D-44C3-9E45-AA1A4ACA70E7}" srcId="{4F48A06D-83C3-42F6-9E4A-0605C73C0C30}" destId="{8114042E-8F3E-41C0-936E-2187276A7385}" srcOrd="0" destOrd="0" parTransId="{4E4C52FE-4E1A-47B9-B08D-8C8263B3E2F2}" sibTransId="{7746EB0F-2027-4A88-AE1F-08FAB5717ADD}"/>
    <dgm:cxn modelId="{D5157D5E-A48D-6A4D-AEFC-D0EA897D1D1A}" type="presOf" srcId="{E385C071-899C-4CE4-A006-B7A6D58B9400}" destId="{C28721D6-579E-6944-92C2-16AFDBD043E2}" srcOrd="0" destOrd="0" presId="urn:microsoft.com/office/officeart/2016/7/layout/VerticalSolidActionList"/>
    <dgm:cxn modelId="{BC0F2461-AC2F-6044-BFC1-AB43EC496E2D}" type="presOf" srcId="{BE573403-2135-4930-B468-9EBDB5D79EA3}" destId="{1CA13935-B238-694B-AF2E-28E152E310FC}" srcOrd="0" destOrd="0" presId="urn:microsoft.com/office/officeart/2016/7/layout/VerticalSolidActionList"/>
    <dgm:cxn modelId="{DBA02961-3DCD-4A61-95DB-A6DA30CA07B5}" srcId="{8114042E-8F3E-41C0-936E-2187276A7385}" destId="{D972405C-F9AF-4387-AB5E-D3B555875100}" srcOrd="0" destOrd="0" parTransId="{8CBC8932-40AE-437B-B648-AD5D3C606FF0}" sibTransId="{708C5F5C-196D-475C-A4DA-08FCC2A9BAB4}"/>
    <dgm:cxn modelId="{ABCAF471-9AC3-4107-89F0-BB5DEB8F8ACE}" srcId="{EDC21D42-8512-4123-B070-E08D2A837B72}" destId="{BE573403-2135-4930-B468-9EBDB5D79EA3}" srcOrd="0" destOrd="0" parTransId="{8F6BFE74-9825-49BF-8264-0AD8C6127D39}" sibTransId="{D09CDA44-CBB9-4830-BC2B-5171DAC9A418}"/>
    <dgm:cxn modelId="{8A641D73-9CD6-4C88-8886-1E61F3921938}" srcId="{4F48A06D-83C3-42F6-9E4A-0605C73C0C30}" destId="{EDC21D42-8512-4123-B070-E08D2A837B72}" srcOrd="3" destOrd="0" parTransId="{A9527766-4ABD-4874-BB5A-9B534A745528}" sibTransId="{3E4EDF93-3761-4400-9E33-F77F21F5C658}"/>
    <dgm:cxn modelId="{A2B9CF56-4831-EB43-A7BA-77CE8114BEBE}" type="presOf" srcId="{26E5D1F5-C513-4F9D-8B1D-53DB9B0660AC}" destId="{BA340022-8F7C-BC49-9C38-1A955D874A0D}" srcOrd="0" destOrd="0" presId="urn:microsoft.com/office/officeart/2016/7/layout/VerticalSolidActionList"/>
    <dgm:cxn modelId="{E958427C-91E8-4EEE-9070-F36B6D85453A}" srcId="{4F48A06D-83C3-42F6-9E4A-0605C73C0C30}" destId="{950074FF-21E5-4D3C-A6D4-363F0DE211A7}" srcOrd="2" destOrd="0" parTransId="{826C0746-DC06-4ECE-91C6-B6451721DC54}" sibTransId="{B96FBF8E-ED0D-4A63-9EA0-6D13E3AABB21}"/>
    <dgm:cxn modelId="{9F7682A1-05B4-49B0-9A95-ED2D494C5E80}" srcId="{8D8A9B71-3148-4964-990F-7382DF38409D}" destId="{611A9144-2F13-4481-BF3D-77A7A88184AC}" srcOrd="0" destOrd="0" parTransId="{47BC7E3B-721A-4951-9037-89C99D896BBE}" sibTransId="{E6FBD77B-EDFC-4B67-9E73-D571B54E2F85}"/>
    <dgm:cxn modelId="{89B030AA-62D1-D449-95E7-C438BF99DEC4}" type="presOf" srcId="{D972405C-F9AF-4387-AB5E-D3B555875100}" destId="{0D697235-F76C-6947-8BEA-AEB3B042682E}" srcOrd="0" destOrd="0" presId="urn:microsoft.com/office/officeart/2016/7/layout/VerticalSolidActionList"/>
    <dgm:cxn modelId="{D52BB9AF-ED95-3643-938B-FDADAAFDD31C}" type="presOf" srcId="{4F48A06D-83C3-42F6-9E4A-0605C73C0C30}" destId="{3FD1F2BA-23C9-1F44-BFC4-DA502DE4AD6C}" srcOrd="0" destOrd="0" presId="urn:microsoft.com/office/officeart/2016/7/layout/VerticalSolidActionList"/>
    <dgm:cxn modelId="{96F494C3-0FFD-7F46-8013-E1D62480F382}" type="presOf" srcId="{9E0BCD87-EBC0-462D-9C1D-6D4A88543A70}" destId="{8A3C4BA8-4A56-894C-8F1C-731BBD2CFAB8}" srcOrd="0" destOrd="0" presId="urn:microsoft.com/office/officeart/2016/7/layout/VerticalSolidActionList"/>
    <dgm:cxn modelId="{336A22DC-7BE3-A94B-86FF-A33F6541B0A0}" type="presOf" srcId="{8114042E-8F3E-41C0-936E-2187276A7385}" destId="{72AE2BD3-68F9-8E43-9381-B18FB9E5992B}" srcOrd="0" destOrd="0" presId="urn:microsoft.com/office/officeart/2016/7/layout/VerticalSolidActionList"/>
    <dgm:cxn modelId="{BD5A13E9-50A8-F447-B0AB-EF326B8C8A5F}" type="presOf" srcId="{EDC21D42-8512-4123-B070-E08D2A837B72}" destId="{14D5D243-12F1-5B43-B76B-2C69A6ACDFC8}" srcOrd="0" destOrd="0" presId="urn:microsoft.com/office/officeart/2016/7/layout/VerticalSolidActionList"/>
    <dgm:cxn modelId="{C3116EED-CA82-A541-A9ED-B5E639F6416D}" type="presOf" srcId="{611A9144-2F13-4481-BF3D-77A7A88184AC}" destId="{FD016831-AC32-FE44-9DA6-F6FC134ED8E5}" srcOrd="0" destOrd="0" presId="urn:microsoft.com/office/officeart/2016/7/layout/VerticalSolidActionList"/>
    <dgm:cxn modelId="{BEE488FA-9AB1-4988-A928-3AB3B3EE6685}" srcId="{E385C071-899C-4CE4-A006-B7A6D58B9400}" destId="{9E0BCD87-EBC0-462D-9C1D-6D4A88543A70}" srcOrd="0" destOrd="0" parTransId="{9B9042EB-CA2C-4BF8-BE8C-0564EE8FF374}" sibTransId="{64F55486-B8B2-440F-9BDC-2D7636DDEBBA}"/>
    <dgm:cxn modelId="{3700E319-F448-784F-B68C-1E1EF67E8563}" type="presParOf" srcId="{3FD1F2BA-23C9-1F44-BFC4-DA502DE4AD6C}" destId="{F68CC55D-21B7-294D-9140-B62C67713C36}" srcOrd="0" destOrd="0" presId="urn:microsoft.com/office/officeart/2016/7/layout/VerticalSolidActionList"/>
    <dgm:cxn modelId="{408CF3E7-F3A8-6E4A-BC17-78C17A768854}" type="presParOf" srcId="{F68CC55D-21B7-294D-9140-B62C67713C36}" destId="{72AE2BD3-68F9-8E43-9381-B18FB9E5992B}" srcOrd="0" destOrd="0" presId="urn:microsoft.com/office/officeart/2016/7/layout/VerticalSolidActionList"/>
    <dgm:cxn modelId="{B0C552E3-401D-C443-98C3-4327E83306E9}" type="presParOf" srcId="{F68CC55D-21B7-294D-9140-B62C67713C36}" destId="{0D697235-F76C-6947-8BEA-AEB3B042682E}" srcOrd="1" destOrd="0" presId="urn:microsoft.com/office/officeart/2016/7/layout/VerticalSolidActionList"/>
    <dgm:cxn modelId="{1539D1E0-3AA8-FE44-BC7A-BD957F52D265}" type="presParOf" srcId="{3FD1F2BA-23C9-1F44-BFC4-DA502DE4AD6C}" destId="{A76D004C-6DDA-4F47-8B14-DE5A06C8E134}" srcOrd="1" destOrd="0" presId="urn:microsoft.com/office/officeart/2016/7/layout/VerticalSolidActionList"/>
    <dgm:cxn modelId="{C7097994-3747-744A-8831-2250F98AF92E}" type="presParOf" srcId="{3FD1F2BA-23C9-1F44-BFC4-DA502DE4AD6C}" destId="{1429AA01-F578-EF48-A435-46E7E149E967}" srcOrd="2" destOrd="0" presId="urn:microsoft.com/office/officeart/2016/7/layout/VerticalSolidActionList"/>
    <dgm:cxn modelId="{45B753A8-5C4E-784B-9FB7-485DF09DD19C}" type="presParOf" srcId="{1429AA01-F578-EF48-A435-46E7E149E967}" destId="{C28721D6-579E-6944-92C2-16AFDBD043E2}" srcOrd="0" destOrd="0" presId="urn:microsoft.com/office/officeart/2016/7/layout/VerticalSolidActionList"/>
    <dgm:cxn modelId="{B4811CB1-10DF-C94D-8CFD-DDF1DC3BF6D2}" type="presParOf" srcId="{1429AA01-F578-EF48-A435-46E7E149E967}" destId="{8A3C4BA8-4A56-894C-8F1C-731BBD2CFAB8}" srcOrd="1" destOrd="0" presId="urn:microsoft.com/office/officeart/2016/7/layout/VerticalSolidActionList"/>
    <dgm:cxn modelId="{B362FB90-B847-294D-8CC8-2BDEF3536934}" type="presParOf" srcId="{3FD1F2BA-23C9-1F44-BFC4-DA502DE4AD6C}" destId="{E97490FA-75FC-D24B-B44A-4A6C70DDBE3C}" srcOrd="3" destOrd="0" presId="urn:microsoft.com/office/officeart/2016/7/layout/VerticalSolidActionList"/>
    <dgm:cxn modelId="{EA76D5B3-E212-264B-A63A-D8BB6A353FF1}" type="presParOf" srcId="{3FD1F2BA-23C9-1F44-BFC4-DA502DE4AD6C}" destId="{3738C7DE-6CA3-FC49-A98C-5B59F6777274}" srcOrd="4" destOrd="0" presId="urn:microsoft.com/office/officeart/2016/7/layout/VerticalSolidActionList"/>
    <dgm:cxn modelId="{5530E576-3E29-5848-9921-46627944CD9E}" type="presParOf" srcId="{3738C7DE-6CA3-FC49-A98C-5B59F6777274}" destId="{8AC6F428-9C05-514E-953A-2335568B75A9}" srcOrd="0" destOrd="0" presId="urn:microsoft.com/office/officeart/2016/7/layout/VerticalSolidActionList"/>
    <dgm:cxn modelId="{9A911241-1687-BE42-BE55-718355B575E9}" type="presParOf" srcId="{3738C7DE-6CA3-FC49-A98C-5B59F6777274}" destId="{BA340022-8F7C-BC49-9C38-1A955D874A0D}" srcOrd="1" destOrd="0" presId="urn:microsoft.com/office/officeart/2016/7/layout/VerticalSolidActionList"/>
    <dgm:cxn modelId="{8AC510B1-0559-D74D-8730-5D8EBB393A45}" type="presParOf" srcId="{3FD1F2BA-23C9-1F44-BFC4-DA502DE4AD6C}" destId="{9BEBB83D-8515-9646-BC14-259C6ADB2EBA}" srcOrd="5" destOrd="0" presId="urn:microsoft.com/office/officeart/2016/7/layout/VerticalSolidActionList"/>
    <dgm:cxn modelId="{B068DCFB-E06D-AC41-A5FC-D9B5777D2ABC}" type="presParOf" srcId="{3FD1F2BA-23C9-1F44-BFC4-DA502DE4AD6C}" destId="{50CB9C19-6814-644D-B54C-9B5DA84A78D0}" srcOrd="6" destOrd="0" presId="urn:microsoft.com/office/officeart/2016/7/layout/VerticalSolidActionList"/>
    <dgm:cxn modelId="{35FE48F2-C8D3-9749-AF74-FC62046386FC}" type="presParOf" srcId="{50CB9C19-6814-644D-B54C-9B5DA84A78D0}" destId="{14D5D243-12F1-5B43-B76B-2C69A6ACDFC8}" srcOrd="0" destOrd="0" presId="urn:microsoft.com/office/officeart/2016/7/layout/VerticalSolidActionList"/>
    <dgm:cxn modelId="{C0BCB0F3-43E3-3E46-B450-BDFE952CC333}" type="presParOf" srcId="{50CB9C19-6814-644D-B54C-9B5DA84A78D0}" destId="{1CA13935-B238-694B-AF2E-28E152E310FC}" srcOrd="1" destOrd="0" presId="urn:microsoft.com/office/officeart/2016/7/layout/VerticalSolidActionList"/>
    <dgm:cxn modelId="{4FD425F1-2F60-444F-9E6B-D9F8DF984712}" type="presParOf" srcId="{3FD1F2BA-23C9-1F44-BFC4-DA502DE4AD6C}" destId="{82DAC8C8-A2B3-2F40-B0AF-52B56A03258D}" srcOrd="7" destOrd="0" presId="urn:microsoft.com/office/officeart/2016/7/layout/VerticalSolidActionList"/>
    <dgm:cxn modelId="{A61DC3A7-26D5-F640-845E-14702C3D667F}" type="presParOf" srcId="{3FD1F2BA-23C9-1F44-BFC4-DA502DE4AD6C}" destId="{7ED8E4BD-02EB-B74D-94A5-9B014107A9AD}" srcOrd="8" destOrd="0" presId="urn:microsoft.com/office/officeart/2016/7/layout/VerticalSolidActionList"/>
    <dgm:cxn modelId="{0848D165-E8E2-BE48-AAF4-46E709478EA1}" type="presParOf" srcId="{7ED8E4BD-02EB-B74D-94A5-9B014107A9AD}" destId="{001C4A59-87C5-2144-A1C3-A44BD9464C1E}" srcOrd="0" destOrd="0" presId="urn:microsoft.com/office/officeart/2016/7/layout/VerticalSolidActionList"/>
    <dgm:cxn modelId="{CAE4BE5C-F0B2-DE42-8068-8892B59C2C60}" type="presParOf" srcId="{7ED8E4BD-02EB-B74D-94A5-9B014107A9AD}" destId="{FD016831-AC32-FE44-9DA6-F6FC134ED8E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18ABA4-718A-4CC8-B005-72F7D439FAD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469EF8E-E49E-402F-B778-3D98744B9DA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Introduction to AI, machine learning (ML), and deep learning (DL)</a:t>
          </a:r>
          <a:endParaRPr lang="en-US" dirty="0"/>
        </a:p>
      </dgm:t>
    </dgm:pt>
    <dgm:pt modelId="{1845704F-F4A0-4CDB-BEC9-C49289954D5E}" type="parTrans" cxnId="{D9989FBA-144C-48F9-B04E-C77025FFF4EE}">
      <dgm:prSet/>
      <dgm:spPr/>
      <dgm:t>
        <a:bodyPr/>
        <a:lstStyle/>
        <a:p>
          <a:endParaRPr lang="en-US"/>
        </a:p>
      </dgm:t>
    </dgm:pt>
    <dgm:pt modelId="{3DA7932D-65BB-4F5D-BEC5-4022BCBCB04F}" type="sibTrans" cxnId="{D9989FBA-144C-48F9-B04E-C77025FFF4EE}">
      <dgm:prSet/>
      <dgm:spPr/>
      <dgm:t>
        <a:bodyPr/>
        <a:lstStyle/>
        <a:p>
          <a:endParaRPr lang="en-US"/>
        </a:p>
      </dgm:t>
    </dgm:pt>
    <dgm:pt modelId="{60B9A385-EBC9-4DF2-B681-D65BED4507F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Overview of AI applications in healthcare</a:t>
          </a:r>
          <a:endParaRPr lang="en-US"/>
        </a:p>
      </dgm:t>
    </dgm:pt>
    <dgm:pt modelId="{0CAE6B4B-F863-4C23-9C4B-EA62A2360C78}" type="parTrans" cxnId="{74832843-A61E-4A18-8ED3-299B6625734C}">
      <dgm:prSet/>
      <dgm:spPr/>
      <dgm:t>
        <a:bodyPr/>
        <a:lstStyle/>
        <a:p>
          <a:endParaRPr lang="en-US"/>
        </a:p>
      </dgm:t>
    </dgm:pt>
    <dgm:pt modelId="{FE7D08ED-B111-4771-9FF0-FDA8AF4FFFF1}" type="sibTrans" cxnId="{74832843-A61E-4A18-8ED3-299B6625734C}">
      <dgm:prSet/>
      <dgm:spPr/>
      <dgm:t>
        <a:bodyPr/>
        <a:lstStyle/>
        <a:p>
          <a:endParaRPr lang="en-US"/>
        </a:p>
      </dgm:t>
    </dgm:pt>
    <dgm:pt modelId="{DCF24F44-995B-4D3B-BC76-059E2B781CC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Types of patient data: structured vs unstructured</a:t>
          </a:r>
          <a:endParaRPr lang="en-US"/>
        </a:p>
      </dgm:t>
    </dgm:pt>
    <dgm:pt modelId="{0EF3D477-5C32-45F6-BB30-39B2E45BAD0F}" type="parTrans" cxnId="{66998717-29FB-4F91-A6C1-1ADB6FF4FBCD}">
      <dgm:prSet/>
      <dgm:spPr/>
      <dgm:t>
        <a:bodyPr/>
        <a:lstStyle/>
        <a:p>
          <a:endParaRPr lang="en-US"/>
        </a:p>
      </dgm:t>
    </dgm:pt>
    <dgm:pt modelId="{7525E2C1-8E68-42A7-BCD9-B9657F8935A7}" type="sibTrans" cxnId="{66998717-29FB-4F91-A6C1-1ADB6FF4FBCD}">
      <dgm:prSet/>
      <dgm:spPr/>
      <dgm:t>
        <a:bodyPr/>
        <a:lstStyle/>
        <a:p>
          <a:endParaRPr lang="en-US"/>
        </a:p>
      </dgm:t>
    </dgm:pt>
    <dgm:pt modelId="{36F098F8-9926-4113-B278-D2873FBDD38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Data quality, bias, and preprocessing in healthcare datasets</a:t>
          </a:r>
          <a:endParaRPr lang="en-US"/>
        </a:p>
      </dgm:t>
    </dgm:pt>
    <dgm:pt modelId="{90FCE73E-9937-4DBA-BFBC-5BD4446B3442}" type="parTrans" cxnId="{FB762A48-FB65-48C0-81DD-B461DFF1B12B}">
      <dgm:prSet/>
      <dgm:spPr/>
      <dgm:t>
        <a:bodyPr/>
        <a:lstStyle/>
        <a:p>
          <a:endParaRPr lang="en-US"/>
        </a:p>
      </dgm:t>
    </dgm:pt>
    <dgm:pt modelId="{18CD70FC-480A-491E-A3F0-256107A9D412}" type="sibTrans" cxnId="{FB762A48-FB65-48C0-81DD-B461DFF1B12B}">
      <dgm:prSet/>
      <dgm:spPr/>
      <dgm:t>
        <a:bodyPr/>
        <a:lstStyle/>
        <a:p>
          <a:endParaRPr lang="en-US"/>
        </a:p>
      </dgm:t>
    </dgm:pt>
    <dgm:pt modelId="{55E1EF10-9E1D-41EE-86EE-27EC3C1F3B13}" type="pres">
      <dgm:prSet presAssocID="{1618ABA4-718A-4CC8-B005-72F7D439FAD4}" presName="root" presStyleCnt="0">
        <dgm:presLayoutVars>
          <dgm:dir/>
          <dgm:resizeHandles val="exact"/>
        </dgm:presLayoutVars>
      </dgm:prSet>
      <dgm:spPr/>
    </dgm:pt>
    <dgm:pt modelId="{5C6B2582-1EFB-4BE4-BE6B-50880A2B8EBC}" type="pres">
      <dgm:prSet presAssocID="{F469EF8E-E49E-402F-B778-3D98744B9DA6}" presName="compNode" presStyleCnt="0"/>
      <dgm:spPr/>
    </dgm:pt>
    <dgm:pt modelId="{3177C71C-D80B-4ACF-A66D-D4366ECEE229}" type="pres">
      <dgm:prSet presAssocID="{F469EF8E-E49E-402F-B778-3D98744B9DA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520AB90-D028-4810-B97B-144E4FFC93A3}" type="pres">
      <dgm:prSet presAssocID="{F469EF8E-E49E-402F-B778-3D98744B9DA6}" presName="spaceRect" presStyleCnt="0"/>
      <dgm:spPr/>
    </dgm:pt>
    <dgm:pt modelId="{89731E6B-7155-464E-A840-CED2727B06A7}" type="pres">
      <dgm:prSet presAssocID="{F469EF8E-E49E-402F-B778-3D98744B9DA6}" presName="textRect" presStyleLbl="revTx" presStyleIdx="0" presStyleCnt="4">
        <dgm:presLayoutVars>
          <dgm:chMax val="1"/>
          <dgm:chPref val="1"/>
        </dgm:presLayoutVars>
      </dgm:prSet>
      <dgm:spPr/>
    </dgm:pt>
    <dgm:pt modelId="{F30C0C3B-EDBF-47A2-8E8A-2E39276E70CB}" type="pres">
      <dgm:prSet presAssocID="{3DA7932D-65BB-4F5D-BEC5-4022BCBCB04F}" presName="sibTrans" presStyleCnt="0"/>
      <dgm:spPr/>
    </dgm:pt>
    <dgm:pt modelId="{40358483-C206-472B-9CB1-B70E02364CD5}" type="pres">
      <dgm:prSet presAssocID="{60B9A385-EBC9-4DF2-B681-D65BED4507FA}" presName="compNode" presStyleCnt="0"/>
      <dgm:spPr/>
    </dgm:pt>
    <dgm:pt modelId="{44066337-F61C-44E0-94C2-8168441E8C82}" type="pres">
      <dgm:prSet presAssocID="{60B9A385-EBC9-4DF2-B681-D65BED4507F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11A505A1-6A3F-477F-A112-236D8815ADFF}" type="pres">
      <dgm:prSet presAssocID="{60B9A385-EBC9-4DF2-B681-D65BED4507FA}" presName="spaceRect" presStyleCnt="0"/>
      <dgm:spPr/>
    </dgm:pt>
    <dgm:pt modelId="{E0129E00-1013-46AC-90E7-49A9BCCCC8D9}" type="pres">
      <dgm:prSet presAssocID="{60B9A385-EBC9-4DF2-B681-D65BED4507FA}" presName="textRect" presStyleLbl="revTx" presStyleIdx="1" presStyleCnt="4">
        <dgm:presLayoutVars>
          <dgm:chMax val="1"/>
          <dgm:chPref val="1"/>
        </dgm:presLayoutVars>
      </dgm:prSet>
      <dgm:spPr/>
    </dgm:pt>
    <dgm:pt modelId="{88A1ED29-997B-40BB-AFC7-80E90BBB6EA0}" type="pres">
      <dgm:prSet presAssocID="{FE7D08ED-B111-4771-9FF0-FDA8AF4FFFF1}" presName="sibTrans" presStyleCnt="0"/>
      <dgm:spPr/>
    </dgm:pt>
    <dgm:pt modelId="{3496A702-09B7-4184-8498-F626BDCB10CC}" type="pres">
      <dgm:prSet presAssocID="{DCF24F44-995B-4D3B-BC76-059E2B781CC5}" presName="compNode" presStyleCnt="0"/>
      <dgm:spPr/>
    </dgm:pt>
    <dgm:pt modelId="{58C71C90-6BFF-41D6-8FC6-D935863D0652}" type="pres">
      <dgm:prSet presAssocID="{DCF24F44-995B-4D3B-BC76-059E2B781CC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1FF641A-DC9D-49DB-B6B2-70306C9D85FA}" type="pres">
      <dgm:prSet presAssocID="{DCF24F44-995B-4D3B-BC76-059E2B781CC5}" presName="spaceRect" presStyleCnt="0"/>
      <dgm:spPr/>
    </dgm:pt>
    <dgm:pt modelId="{4EB145C6-C29B-4566-B87A-5EEB95B1CC50}" type="pres">
      <dgm:prSet presAssocID="{DCF24F44-995B-4D3B-BC76-059E2B781CC5}" presName="textRect" presStyleLbl="revTx" presStyleIdx="2" presStyleCnt="4">
        <dgm:presLayoutVars>
          <dgm:chMax val="1"/>
          <dgm:chPref val="1"/>
        </dgm:presLayoutVars>
      </dgm:prSet>
      <dgm:spPr/>
    </dgm:pt>
    <dgm:pt modelId="{E2D32D28-8EF7-4D0E-926D-A906C5952FE0}" type="pres">
      <dgm:prSet presAssocID="{7525E2C1-8E68-42A7-BCD9-B9657F8935A7}" presName="sibTrans" presStyleCnt="0"/>
      <dgm:spPr/>
    </dgm:pt>
    <dgm:pt modelId="{4E444973-C3B9-4EFE-8268-F362056D70C2}" type="pres">
      <dgm:prSet presAssocID="{36F098F8-9926-4113-B278-D2873FBDD380}" presName="compNode" presStyleCnt="0"/>
      <dgm:spPr/>
    </dgm:pt>
    <dgm:pt modelId="{D16E306B-0328-463C-97E4-E153AD00B4C8}" type="pres">
      <dgm:prSet presAssocID="{36F098F8-9926-4113-B278-D2873FBDD38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DF3E5D5-3662-420A-9F3D-8D9E209CBF87}" type="pres">
      <dgm:prSet presAssocID="{36F098F8-9926-4113-B278-D2873FBDD380}" presName="spaceRect" presStyleCnt="0"/>
      <dgm:spPr/>
    </dgm:pt>
    <dgm:pt modelId="{44C45F10-03A7-4E7B-8984-E042FF978E82}" type="pres">
      <dgm:prSet presAssocID="{36F098F8-9926-4113-B278-D2873FBDD38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6998717-29FB-4F91-A6C1-1ADB6FF4FBCD}" srcId="{1618ABA4-718A-4CC8-B005-72F7D439FAD4}" destId="{DCF24F44-995B-4D3B-BC76-059E2B781CC5}" srcOrd="2" destOrd="0" parTransId="{0EF3D477-5C32-45F6-BB30-39B2E45BAD0F}" sibTransId="{7525E2C1-8E68-42A7-BCD9-B9657F8935A7}"/>
    <dgm:cxn modelId="{F3B4C520-506B-A74F-8368-F48896185D4D}" type="presOf" srcId="{1618ABA4-718A-4CC8-B005-72F7D439FAD4}" destId="{55E1EF10-9E1D-41EE-86EE-27EC3C1F3B13}" srcOrd="0" destOrd="0" presId="urn:microsoft.com/office/officeart/2018/2/layout/IconLabelList"/>
    <dgm:cxn modelId="{74832843-A61E-4A18-8ED3-299B6625734C}" srcId="{1618ABA4-718A-4CC8-B005-72F7D439FAD4}" destId="{60B9A385-EBC9-4DF2-B681-D65BED4507FA}" srcOrd="1" destOrd="0" parTransId="{0CAE6B4B-F863-4C23-9C4B-EA62A2360C78}" sibTransId="{FE7D08ED-B111-4771-9FF0-FDA8AF4FFFF1}"/>
    <dgm:cxn modelId="{FB762A48-FB65-48C0-81DD-B461DFF1B12B}" srcId="{1618ABA4-718A-4CC8-B005-72F7D439FAD4}" destId="{36F098F8-9926-4113-B278-D2873FBDD380}" srcOrd="3" destOrd="0" parTransId="{90FCE73E-9937-4DBA-BFBC-5BD4446B3442}" sibTransId="{18CD70FC-480A-491E-A3F0-256107A9D412}"/>
    <dgm:cxn modelId="{A1DF5A6F-7F7B-A54D-9139-D372B3E795A4}" type="presOf" srcId="{60B9A385-EBC9-4DF2-B681-D65BED4507FA}" destId="{E0129E00-1013-46AC-90E7-49A9BCCCC8D9}" srcOrd="0" destOrd="0" presId="urn:microsoft.com/office/officeart/2018/2/layout/IconLabelList"/>
    <dgm:cxn modelId="{23EBBA87-5105-E640-9ED2-583319996F0E}" type="presOf" srcId="{36F098F8-9926-4113-B278-D2873FBDD380}" destId="{44C45F10-03A7-4E7B-8984-E042FF978E82}" srcOrd="0" destOrd="0" presId="urn:microsoft.com/office/officeart/2018/2/layout/IconLabelList"/>
    <dgm:cxn modelId="{D9989FBA-144C-48F9-B04E-C77025FFF4EE}" srcId="{1618ABA4-718A-4CC8-B005-72F7D439FAD4}" destId="{F469EF8E-E49E-402F-B778-3D98744B9DA6}" srcOrd="0" destOrd="0" parTransId="{1845704F-F4A0-4CDB-BEC9-C49289954D5E}" sibTransId="{3DA7932D-65BB-4F5D-BEC5-4022BCBCB04F}"/>
    <dgm:cxn modelId="{D77748C2-F72B-7043-9144-8057D416A76E}" type="presOf" srcId="{DCF24F44-995B-4D3B-BC76-059E2B781CC5}" destId="{4EB145C6-C29B-4566-B87A-5EEB95B1CC50}" srcOrd="0" destOrd="0" presId="urn:microsoft.com/office/officeart/2018/2/layout/IconLabelList"/>
    <dgm:cxn modelId="{F5B9A0FD-9F7C-0C4B-BC1E-7B2BA6AECA95}" type="presOf" srcId="{F469EF8E-E49E-402F-B778-3D98744B9DA6}" destId="{89731E6B-7155-464E-A840-CED2727B06A7}" srcOrd="0" destOrd="0" presId="urn:microsoft.com/office/officeart/2018/2/layout/IconLabelList"/>
    <dgm:cxn modelId="{06572D1F-B80B-6E4B-9F06-9C5C1CF88450}" type="presParOf" srcId="{55E1EF10-9E1D-41EE-86EE-27EC3C1F3B13}" destId="{5C6B2582-1EFB-4BE4-BE6B-50880A2B8EBC}" srcOrd="0" destOrd="0" presId="urn:microsoft.com/office/officeart/2018/2/layout/IconLabelList"/>
    <dgm:cxn modelId="{B5091F5F-13EE-6C4A-B0CD-DD823D70185B}" type="presParOf" srcId="{5C6B2582-1EFB-4BE4-BE6B-50880A2B8EBC}" destId="{3177C71C-D80B-4ACF-A66D-D4366ECEE229}" srcOrd="0" destOrd="0" presId="urn:microsoft.com/office/officeart/2018/2/layout/IconLabelList"/>
    <dgm:cxn modelId="{6BAD5F88-8B29-F24E-94A0-86A136CCB8CC}" type="presParOf" srcId="{5C6B2582-1EFB-4BE4-BE6B-50880A2B8EBC}" destId="{1520AB90-D028-4810-B97B-144E4FFC93A3}" srcOrd="1" destOrd="0" presId="urn:microsoft.com/office/officeart/2018/2/layout/IconLabelList"/>
    <dgm:cxn modelId="{D69A49A8-38D0-044D-A28D-F789EA2F7CFE}" type="presParOf" srcId="{5C6B2582-1EFB-4BE4-BE6B-50880A2B8EBC}" destId="{89731E6B-7155-464E-A840-CED2727B06A7}" srcOrd="2" destOrd="0" presId="urn:microsoft.com/office/officeart/2018/2/layout/IconLabelList"/>
    <dgm:cxn modelId="{A196DF0A-7355-DA4F-B812-FBD05408038D}" type="presParOf" srcId="{55E1EF10-9E1D-41EE-86EE-27EC3C1F3B13}" destId="{F30C0C3B-EDBF-47A2-8E8A-2E39276E70CB}" srcOrd="1" destOrd="0" presId="urn:microsoft.com/office/officeart/2018/2/layout/IconLabelList"/>
    <dgm:cxn modelId="{60A33504-EE4E-8C4D-924E-698EBC33BA76}" type="presParOf" srcId="{55E1EF10-9E1D-41EE-86EE-27EC3C1F3B13}" destId="{40358483-C206-472B-9CB1-B70E02364CD5}" srcOrd="2" destOrd="0" presId="urn:microsoft.com/office/officeart/2018/2/layout/IconLabelList"/>
    <dgm:cxn modelId="{F82714C8-2AB3-B248-8A8D-2FBDC3920203}" type="presParOf" srcId="{40358483-C206-472B-9CB1-B70E02364CD5}" destId="{44066337-F61C-44E0-94C2-8168441E8C82}" srcOrd="0" destOrd="0" presId="urn:microsoft.com/office/officeart/2018/2/layout/IconLabelList"/>
    <dgm:cxn modelId="{595CA0CF-D058-F642-94F9-6CF0CEDBFE04}" type="presParOf" srcId="{40358483-C206-472B-9CB1-B70E02364CD5}" destId="{11A505A1-6A3F-477F-A112-236D8815ADFF}" srcOrd="1" destOrd="0" presId="urn:microsoft.com/office/officeart/2018/2/layout/IconLabelList"/>
    <dgm:cxn modelId="{EC972AF0-710D-0044-926F-9A03225469E1}" type="presParOf" srcId="{40358483-C206-472B-9CB1-B70E02364CD5}" destId="{E0129E00-1013-46AC-90E7-49A9BCCCC8D9}" srcOrd="2" destOrd="0" presId="urn:microsoft.com/office/officeart/2018/2/layout/IconLabelList"/>
    <dgm:cxn modelId="{02335BDF-CCC7-8446-9619-8C904B3B9101}" type="presParOf" srcId="{55E1EF10-9E1D-41EE-86EE-27EC3C1F3B13}" destId="{88A1ED29-997B-40BB-AFC7-80E90BBB6EA0}" srcOrd="3" destOrd="0" presId="urn:microsoft.com/office/officeart/2018/2/layout/IconLabelList"/>
    <dgm:cxn modelId="{032CA13B-EDC1-9B46-B4C1-7B85FF08858F}" type="presParOf" srcId="{55E1EF10-9E1D-41EE-86EE-27EC3C1F3B13}" destId="{3496A702-09B7-4184-8498-F626BDCB10CC}" srcOrd="4" destOrd="0" presId="urn:microsoft.com/office/officeart/2018/2/layout/IconLabelList"/>
    <dgm:cxn modelId="{C4B8A6DD-AAFC-1C40-9837-BA06F2C4EB71}" type="presParOf" srcId="{3496A702-09B7-4184-8498-F626BDCB10CC}" destId="{58C71C90-6BFF-41D6-8FC6-D935863D0652}" srcOrd="0" destOrd="0" presId="urn:microsoft.com/office/officeart/2018/2/layout/IconLabelList"/>
    <dgm:cxn modelId="{F0D6B81A-6264-6641-B217-F937A3A1949B}" type="presParOf" srcId="{3496A702-09B7-4184-8498-F626BDCB10CC}" destId="{A1FF641A-DC9D-49DB-B6B2-70306C9D85FA}" srcOrd="1" destOrd="0" presId="urn:microsoft.com/office/officeart/2018/2/layout/IconLabelList"/>
    <dgm:cxn modelId="{39F00E05-C167-5A41-9758-8CB7B17D7A91}" type="presParOf" srcId="{3496A702-09B7-4184-8498-F626BDCB10CC}" destId="{4EB145C6-C29B-4566-B87A-5EEB95B1CC50}" srcOrd="2" destOrd="0" presId="urn:microsoft.com/office/officeart/2018/2/layout/IconLabelList"/>
    <dgm:cxn modelId="{76CBBE70-272D-6040-BA7E-C49C2D9B8B88}" type="presParOf" srcId="{55E1EF10-9E1D-41EE-86EE-27EC3C1F3B13}" destId="{E2D32D28-8EF7-4D0E-926D-A906C5952FE0}" srcOrd="5" destOrd="0" presId="urn:microsoft.com/office/officeart/2018/2/layout/IconLabelList"/>
    <dgm:cxn modelId="{D6AAD7B3-27CF-6345-B380-CAEB82A36D62}" type="presParOf" srcId="{55E1EF10-9E1D-41EE-86EE-27EC3C1F3B13}" destId="{4E444973-C3B9-4EFE-8268-F362056D70C2}" srcOrd="6" destOrd="0" presId="urn:microsoft.com/office/officeart/2018/2/layout/IconLabelList"/>
    <dgm:cxn modelId="{83CD1D66-D983-CC4A-9F04-000790ADB1AC}" type="presParOf" srcId="{4E444973-C3B9-4EFE-8268-F362056D70C2}" destId="{D16E306B-0328-463C-97E4-E153AD00B4C8}" srcOrd="0" destOrd="0" presId="urn:microsoft.com/office/officeart/2018/2/layout/IconLabelList"/>
    <dgm:cxn modelId="{760CFE46-7EC7-8C49-8CFF-559FBB9B9D80}" type="presParOf" srcId="{4E444973-C3B9-4EFE-8268-F362056D70C2}" destId="{ADF3E5D5-3662-420A-9F3D-8D9E209CBF87}" srcOrd="1" destOrd="0" presId="urn:microsoft.com/office/officeart/2018/2/layout/IconLabelList"/>
    <dgm:cxn modelId="{D6E0CBDF-4529-1543-A1E0-9FC1435E60EE}" type="presParOf" srcId="{4E444973-C3B9-4EFE-8268-F362056D70C2}" destId="{44C45F10-03A7-4E7B-8984-E042FF978E8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A78BC5-F389-4EF4-84F0-42902748F6D5}" type="doc">
      <dgm:prSet loTypeId="urn:microsoft.com/office/officeart/2005/8/layout/venn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C7C1442E-B941-444A-A512-7C44E432C350}">
      <dgm:prSet phldrT="[Text]" custT="1"/>
      <dgm:spPr/>
      <dgm:t>
        <a:bodyPr/>
        <a:lstStyle/>
        <a:p>
          <a:r>
            <a:rPr lang="en-GB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AI: Decision Support, Automation</a:t>
          </a:r>
        </a:p>
      </dgm:t>
    </dgm:pt>
    <dgm:pt modelId="{D4270DD2-DC7B-470D-996F-DA28387FF96D}" type="parTrans" cxnId="{BD5931C2-1A91-4FAC-867E-0FBEC4DA1F8E}">
      <dgm:prSet/>
      <dgm:spPr/>
      <dgm:t>
        <a:bodyPr/>
        <a:lstStyle/>
        <a:p>
          <a:endParaRPr lang="en-GB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8C026A-6F49-4D14-BEE3-10005D1C9455}" type="sibTrans" cxnId="{BD5931C2-1A91-4FAC-867E-0FBEC4DA1F8E}">
      <dgm:prSet/>
      <dgm:spPr/>
      <dgm:t>
        <a:bodyPr/>
        <a:lstStyle/>
        <a:p>
          <a:endParaRPr lang="en-GB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C76381-0DCE-47F1-98E0-EB0BF03A909E}">
      <dgm:prSet phldrT="[Text]" custT="1"/>
      <dgm:spPr/>
      <dgm:t>
        <a:bodyPr/>
        <a:lstStyle/>
        <a:p>
          <a:r>
            <a:rPr lang="en-GB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ML: Predictive Models, ADR Monitoring</a:t>
          </a:r>
        </a:p>
      </dgm:t>
    </dgm:pt>
    <dgm:pt modelId="{D1BFC23A-16DA-4CB2-BD08-66101CDDBDF0}" type="parTrans" cxnId="{18429B50-EC07-4463-8ED5-6FE5C92A84EF}">
      <dgm:prSet/>
      <dgm:spPr/>
      <dgm:t>
        <a:bodyPr/>
        <a:lstStyle/>
        <a:p>
          <a:endParaRPr lang="en-GB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80E4B1-0056-48BA-AA51-E6D7F0C05180}" type="sibTrans" cxnId="{18429B50-EC07-4463-8ED5-6FE5C92A84EF}">
      <dgm:prSet/>
      <dgm:spPr/>
      <dgm:t>
        <a:bodyPr/>
        <a:lstStyle/>
        <a:p>
          <a:endParaRPr lang="en-GB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DE2E9E-3481-4EBA-9350-449B718C7F79}">
      <dgm:prSet phldrT="[Text]" custT="1"/>
      <dgm:spPr/>
      <dgm:t>
        <a:bodyPr/>
        <a:lstStyle/>
        <a:p>
          <a:r>
            <a:rPr lang="en-GB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DL: Imaging Analytics, Complex Patterns</a:t>
          </a:r>
        </a:p>
      </dgm:t>
    </dgm:pt>
    <dgm:pt modelId="{CAAD46EB-4AB1-427F-A37B-E53981C03882}" type="parTrans" cxnId="{EFEC5AAF-E359-469C-ACE7-1A0377BA67FA}">
      <dgm:prSet/>
      <dgm:spPr/>
      <dgm:t>
        <a:bodyPr/>
        <a:lstStyle/>
        <a:p>
          <a:endParaRPr lang="en-GB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109C7F-8037-4D68-8255-AE96B96C5ADF}" type="sibTrans" cxnId="{EFEC5AAF-E359-469C-ACE7-1A0377BA67FA}">
      <dgm:prSet/>
      <dgm:spPr/>
      <dgm:t>
        <a:bodyPr/>
        <a:lstStyle/>
        <a:p>
          <a:endParaRPr lang="en-GB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C1FF4C-B82D-4DB2-A88F-8A34887E9884}" type="pres">
      <dgm:prSet presAssocID="{20A78BC5-F389-4EF4-84F0-42902748F6D5}" presName="Name0" presStyleCnt="0">
        <dgm:presLayoutVars>
          <dgm:chMax val="7"/>
          <dgm:resizeHandles val="exact"/>
        </dgm:presLayoutVars>
      </dgm:prSet>
      <dgm:spPr/>
    </dgm:pt>
    <dgm:pt modelId="{4341C25E-7241-4087-ADDE-557F0A5DEAA7}" type="pres">
      <dgm:prSet presAssocID="{20A78BC5-F389-4EF4-84F0-42902748F6D5}" presName="comp1" presStyleCnt="0"/>
      <dgm:spPr/>
    </dgm:pt>
    <dgm:pt modelId="{C1EAAAB1-0B8F-420D-B261-AAC92A7E96F4}" type="pres">
      <dgm:prSet presAssocID="{20A78BC5-F389-4EF4-84F0-42902748F6D5}" presName="circle1" presStyleLbl="node1" presStyleIdx="0" presStyleCnt="3" custLinFactNeighborY="169"/>
      <dgm:spPr/>
    </dgm:pt>
    <dgm:pt modelId="{4DB9447C-03DA-4484-A194-02C6A1E1910A}" type="pres">
      <dgm:prSet presAssocID="{20A78BC5-F389-4EF4-84F0-42902748F6D5}" presName="c1text" presStyleLbl="node1" presStyleIdx="0" presStyleCnt="3">
        <dgm:presLayoutVars>
          <dgm:bulletEnabled val="1"/>
        </dgm:presLayoutVars>
      </dgm:prSet>
      <dgm:spPr/>
    </dgm:pt>
    <dgm:pt modelId="{01AD76B3-08F9-4B74-AEE3-E8EEDBA6A675}" type="pres">
      <dgm:prSet presAssocID="{20A78BC5-F389-4EF4-84F0-42902748F6D5}" presName="comp2" presStyleCnt="0"/>
      <dgm:spPr/>
    </dgm:pt>
    <dgm:pt modelId="{8B60224E-5E83-4530-A9DA-637D508D767D}" type="pres">
      <dgm:prSet presAssocID="{20A78BC5-F389-4EF4-84F0-42902748F6D5}" presName="circle2" presStyleLbl="node1" presStyleIdx="1" presStyleCnt="3"/>
      <dgm:spPr/>
    </dgm:pt>
    <dgm:pt modelId="{3A58BC15-418B-46CB-9A64-A23BE2CCA1B9}" type="pres">
      <dgm:prSet presAssocID="{20A78BC5-F389-4EF4-84F0-42902748F6D5}" presName="c2text" presStyleLbl="node1" presStyleIdx="1" presStyleCnt="3">
        <dgm:presLayoutVars>
          <dgm:bulletEnabled val="1"/>
        </dgm:presLayoutVars>
      </dgm:prSet>
      <dgm:spPr/>
    </dgm:pt>
    <dgm:pt modelId="{19D4B9C6-821D-4202-BC57-93768BD1CF9B}" type="pres">
      <dgm:prSet presAssocID="{20A78BC5-F389-4EF4-84F0-42902748F6D5}" presName="comp3" presStyleCnt="0"/>
      <dgm:spPr/>
    </dgm:pt>
    <dgm:pt modelId="{10AC7A24-6A43-40ED-93DE-799FBDC7BEFA}" type="pres">
      <dgm:prSet presAssocID="{20A78BC5-F389-4EF4-84F0-42902748F6D5}" presName="circle3" presStyleLbl="node1" presStyleIdx="2" presStyleCnt="3"/>
      <dgm:spPr/>
    </dgm:pt>
    <dgm:pt modelId="{247844A4-FBFB-418B-9C1F-51EC11BDA2D8}" type="pres">
      <dgm:prSet presAssocID="{20A78BC5-F389-4EF4-84F0-42902748F6D5}" presName="c3text" presStyleLbl="node1" presStyleIdx="2" presStyleCnt="3">
        <dgm:presLayoutVars>
          <dgm:bulletEnabled val="1"/>
        </dgm:presLayoutVars>
      </dgm:prSet>
      <dgm:spPr/>
    </dgm:pt>
  </dgm:ptLst>
  <dgm:cxnLst>
    <dgm:cxn modelId="{18429B50-EC07-4463-8ED5-6FE5C92A84EF}" srcId="{20A78BC5-F389-4EF4-84F0-42902748F6D5}" destId="{01C76381-0DCE-47F1-98E0-EB0BF03A909E}" srcOrd="1" destOrd="0" parTransId="{D1BFC23A-16DA-4CB2-BD08-66101CDDBDF0}" sibTransId="{5080E4B1-0056-48BA-AA51-E6D7F0C05180}"/>
    <dgm:cxn modelId="{0D9EEB51-604B-42C0-A5A8-ABF7FB1910BE}" type="presOf" srcId="{B8DE2E9E-3481-4EBA-9350-449B718C7F79}" destId="{247844A4-FBFB-418B-9C1F-51EC11BDA2D8}" srcOrd="1" destOrd="0" presId="urn:microsoft.com/office/officeart/2005/8/layout/venn2"/>
    <dgm:cxn modelId="{B11BC475-A598-43E3-BD02-A12AA6353D3B}" type="presOf" srcId="{C7C1442E-B941-444A-A512-7C44E432C350}" destId="{C1EAAAB1-0B8F-420D-B261-AAC92A7E96F4}" srcOrd="0" destOrd="0" presId="urn:microsoft.com/office/officeart/2005/8/layout/venn2"/>
    <dgm:cxn modelId="{C9D6238F-E7BA-4D3F-97EA-AC07637EBD16}" type="presOf" srcId="{01C76381-0DCE-47F1-98E0-EB0BF03A909E}" destId="{8B60224E-5E83-4530-A9DA-637D508D767D}" srcOrd="0" destOrd="0" presId="urn:microsoft.com/office/officeart/2005/8/layout/venn2"/>
    <dgm:cxn modelId="{EFEC5AAF-E359-469C-ACE7-1A0377BA67FA}" srcId="{20A78BC5-F389-4EF4-84F0-42902748F6D5}" destId="{B8DE2E9E-3481-4EBA-9350-449B718C7F79}" srcOrd="2" destOrd="0" parTransId="{CAAD46EB-4AB1-427F-A37B-E53981C03882}" sibTransId="{63109C7F-8037-4D68-8255-AE96B96C5ADF}"/>
    <dgm:cxn modelId="{4A3C61B4-9306-47B2-8676-C7330C5F9F31}" type="presOf" srcId="{01C76381-0DCE-47F1-98E0-EB0BF03A909E}" destId="{3A58BC15-418B-46CB-9A64-A23BE2CCA1B9}" srcOrd="1" destOrd="0" presId="urn:microsoft.com/office/officeart/2005/8/layout/venn2"/>
    <dgm:cxn modelId="{BD5931C2-1A91-4FAC-867E-0FBEC4DA1F8E}" srcId="{20A78BC5-F389-4EF4-84F0-42902748F6D5}" destId="{C7C1442E-B941-444A-A512-7C44E432C350}" srcOrd="0" destOrd="0" parTransId="{D4270DD2-DC7B-470D-996F-DA28387FF96D}" sibTransId="{E48C026A-6F49-4D14-BEE3-10005D1C9455}"/>
    <dgm:cxn modelId="{24D241E9-2C41-4C01-AA0E-8EF4807008E4}" type="presOf" srcId="{B8DE2E9E-3481-4EBA-9350-449B718C7F79}" destId="{10AC7A24-6A43-40ED-93DE-799FBDC7BEFA}" srcOrd="0" destOrd="0" presId="urn:microsoft.com/office/officeart/2005/8/layout/venn2"/>
    <dgm:cxn modelId="{35B665EC-28EB-42A5-90C8-3075B50E3350}" type="presOf" srcId="{20A78BC5-F389-4EF4-84F0-42902748F6D5}" destId="{7FC1FF4C-B82D-4DB2-A88F-8A34887E9884}" srcOrd="0" destOrd="0" presId="urn:microsoft.com/office/officeart/2005/8/layout/venn2"/>
    <dgm:cxn modelId="{D61CECF0-E400-4802-8294-1536A6CE77F0}" type="presOf" srcId="{C7C1442E-B941-444A-A512-7C44E432C350}" destId="{4DB9447C-03DA-4484-A194-02C6A1E1910A}" srcOrd="1" destOrd="0" presId="urn:microsoft.com/office/officeart/2005/8/layout/venn2"/>
    <dgm:cxn modelId="{46195DD8-4081-45C4-8B10-6889B3F8C51A}" type="presParOf" srcId="{7FC1FF4C-B82D-4DB2-A88F-8A34887E9884}" destId="{4341C25E-7241-4087-ADDE-557F0A5DEAA7}" srcOrd="0" destOrd="0" presId="urn:microsoft.com/office/officeart/2005/8/layout/venn2"/>
    <dgm:cxn modelId="{52AA1752-C716-411C-9F7B-4BDCA2FE3405}" type="presParOf" srcId="{4341C25E-7241-4087-ADDE-557F0A5DEAA7}" destId="{C1EAAAB1-0B8F-420D-B261-AAC92A7E96F4}" srcOrd="0" destOrd="0" presId="urn:microsoft.com/office/officeart/2005/8/layout/venn2"/>
    <dgm:cxn modelId="{B409C688-FA17-4092-94EA-F71FA9A2F45E}" type="presParOf" srcId="{4341C25E-7241-4087-ADDE-557F0A5DEAA7}" destId="{4DB9447C-03DA-4484-A194-02C6A1E1910A}" srcOrd="1" destOrd="0" presId="urn:microsoft.com/office/officeart/2005/8/layout/venn2"/>
    <dgm:cxn modelId="{B0B3AF67-14A3-4227-AC9F-580761EA44DB}" type="presParOf" srcId="{7FC1FF4C-B82D-4DB2-A88F-8A34887E9884}" destId="{01AD76B3-08F9-4B74-AEE3-E8EEDBA6A675}" srcOrd="1" destOrd="0" presId="urn:microsoft.com/office/officeart/2005/8/layout/venn2"/>
    <dgm:cxn modelId="{0543A327-A5B1-45BC-91BC-F94118836A46}" type="presParOf" srcId="{01AD76B3-08F9-4B74-AEE3-E8EEDBA6A675}" destId="{8B60224E-5E83-4530-A9DA-637D508D767D}" srcOrd="0" destOrd="0" presId="urn:microsoft.com/office/officeart/2005/8/layout/venn2"/>
    <dgm:cxn modelId="{4EADE29A-0E60-41C1-ADC4-FEB4414B48C7}" type="presParOf" srcId="{01AD76B3-08F9-4B74-AEE3-E8EEDBA6A675}" destId="{3A58BC15-418B-46CB-9A64-A23BE2CCA1B9}" srcOrd="1" destOrd="0" presId="urn:microsoft.com/office/officeart/2005/8/layout/venn2"/>
    <dgm:cxn modelId="{705C9A5D-FF11-4CC1-8226-A2A3DD343EA7}" type="presParOf" srcId="{7FC1FF4C-B82D-4DB2-A88F-8A34887E9884}" destId="{19D4B9C6-821D-4202-BC57-93768BD1CF9B}" srcOrd="2" destOrd="0" presId="urn:microsoft.com/office/officeart/2005/8/layout/venn2"/>
    <dgm:cxn modelId="{042B402B-D39E-406D-99C4-C68076568FB8}" type="presParOf" srcId="{19D4B9C6-821D-4202-BC57-93768BD1CF9B}" destId="{10AC7A24-6A43-40ED-93DE-799FBDC7BEFA}" srcOrd="0" destOrd="0" presId="urn:microsoft.com/office/officeart/2005/8/layout/venn2"/>
    <dgm:cxn modelId="{A4E37B7E-E74F-4A07-8AA9-82823EDF2C9E}" type="presParOf" srcId="{19D4B9C6-821D-4202-BC57-93768BD1CF9B}" destId="{247844A4-FBFB-418B-9C1F-51EC11BDA2D8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74222A-FC94-4B69-BCB9-8E6BD3041CF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D2673C03-4E65-474E-A4E6-1CE99D4902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Diagnostic imaging</a:t>
          </a:r>
        </a:p>
      </dgm:t>
    </dgm:pt>
    <dgm:pt modelId="{8F16EB60-A0C6-430A-A6FE-D945DF8A3D5F}" type="parTrans" cxnId="{4F1CF038-532A-4673-9922-19A31A7FC8EF}">
      <dgm:prSet/>
      <dgm:spPr/>
      <dgm:t>
        <a:bodyPr/>
        <a:lstStyle/>
        <a:p>
          <a:endParaRPr lang="en-US" sz="1600"/>
        </a:p>
      </dgm:t>
    </dgm:pt>
    <dgm:pt modelId="{EF134784-B0CF-4ACE-BE4E-3761344AC0E3}" type="sibTrans" cxnId="{4F1CF038-532A-4673-9922-19A31A7FC8EF}">
      <dgm:prSet/>
      <dgm:spPr/>
      <dgm:t>
        <a:bodyPr/>
        <a:lstStyle/>
        <a:p>
          <a:endParaRPr lang="en-US"/>
        </a:p>
      </dgm:t>
    </dgm:pt>
    <dgm:pt modelId="{C7DEC5DC-4967-4AD9-8DED-E69C6EDCBA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Predictive analytics (patient outcomes, readmissions)</a:t>
          </a:r>
        </a:p>
      </dgm:t>
    </dgm:pt>
    <dgm:pt modelId="{43B812AD-7EA9-4B8C-910F-A502B8B8B534}" type="parTrans" cxnId="{83CB0E9C-93EB-4B26-884F-A638EE4CA337}">
      <dgm:prSet/>
      <dgm:spPr/>
      <dgm:t>
        <a:bodyPr/>
        <a:lstStyle/>
        <a:p>
          <a:endParaRPr lang="en-US" sz="1600"/>
        </a:p>
      </dgm:t>
    </dgm:pt>
    <dgm:pt modelId="{E3589DF8-8EEE-4DA5-9F8B-C480F0816222}" type="sibTrans" cxnId="{83CB0E9C-93EB-4B26-884F-A638EE4CA337}">
      <dgm:prSet/>
      <dgm:spPr/>
      <dgm:t>
        <a:bodyPr/>
        <a:lstStyle/>
        <a:p>
          <a:endParaRPr lang="en-US"/>
        </a:p>
      </dgm:t>
    </dgm:pt>
    <dgm:pt modelId="{50B4BD7A-0396-4650-B9F4-F283C7D413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Pharmacovigilance using NLP</a:t>
          </a:r>
        </a:p>
      </dgm:t>
    </dgm:pt>
    <dgm:pt modelId="{1D26918D-37BC-4A71-99F6-8BA09650AA77}" type="parTrans" cxnId="{2151CC0A-2110-4488-BE43-D544EE632EA9}">
      <dgm:prSet/>
      <dgm:spPr/>
      <dgm:t>
        <a:bodyPr/>
        <a:lstStyle/>
        <a:p>
          <a:endParaRPr lang="en-US" sz="1600"/>
        </a:p>
      </dgm:t>
    </dgm:pt>
    <dgm:pt modelId="{96266D42-1BA5-43A5-A212-BC9B050A5E43}" type="sibTrans" cxnId="{2151CC0A-2110-4488-BE43-D544EE632EA9}">
      <dgm:prSet/>
      <dgm:spPr/>
      <dgm:t>
        <a:bodyPr/>
        <a:lstStyle/>
        <a:p>
          <a:endParaRPr lang="en-US"/>
        </a:p>
      </dgm:t>
    </dgm:pt>
    <dgm:pt modelId="{87E08FC9-D9E0-4048-B6F0-A496FF08643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AI supports clinicians with data-driven decision-making.</a:t>
          </a:r>
          <a:endParaRPr lang="en-US"/>
        </a:p>
      </dgm:t>
    </dgm:pt>
    <dgm:pt modelId="{D2BAA284-C92B-452E-9474-9621ABC0E402}" type="parTrans" cxnId="{93C76142-B642-4B24-AB83-CB6785F1C4D5}">
      <dgm:prSet/>
      <dgm:spPr/>
      <dgm:t>
        <a:bodyPr/>
        <a:lstStyle/>
        <a:p>
          <a:endParaRPr lang="en-US" sz="1600"/>
        </a:p>
      </dgm:t>
    </dgm:pt>
    <dgm:pt modelId="{FBA182FA-9533-4BC8-B815-AD13C9DC4E38}" type="sibTrans" cxnId="{93C76142-B642-4B24-AB83-CB6785F1C4D5}">
      <dgm:prSet/>
      <dgm:spPr/>
      <dgm:t>
        <a:bodyPr/>
        <a:lstStyle/>
        <a:p>
          <a:endParaRPr lang="en-US"/>
        </a:p>
      </dgm:t>
    </dgm:pt>
    <dgm:pt modelId="{04F1B813-2CC6-42C7-8891-D0DABD31BF4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Enables faster, more targeted diagnostics and interventions.</a:t>
          </a:r>
          <a:endParaRPr lang="en-US"/>
        </a:p>
      </dgm:t>
    </dgm:pt>
    <dgm:pt modelId="{C4B9C9B7-3D50-4D73-8F85-B1E0E6109AD0}" type="parTrans" cxnId="{5ACE6795-105B-4DE6-9CE0-0132C01A5B6D}">
      <dgm:prSet/>
      <dgm:spPr/>
      <dgm:t>
        <a:bodyPr/>
        <a:lstStyle/>
        <a:p>
          <a:endParaRPr lang="en-US" sz="1600"/>
        </a:p>
      </dgm:t>
    </dgm:pt>
    <dgm:pt modelId="{00FFAEF5-EA8B-473A-9144-4A80F2B4992F}" type="sibTrans" cxnId="{5ACE6795-105B-4DE6-9CE0-0132C01A5B6D}">
      <dgm:prSet/>
      <dgm:spPr/>
      <dgm:t>
        <a:bodyPr/>
        <a:lstStyle/>
        <a:p>
          <a:endParaRPr lang="en-US"/>
        </a:p>
      </dgm:t>
    </dgm:pt>
    <dgm:pt modelId="{08F66E95-515D-4746-AC0A-5A4B901BF2E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Moves healthcare from reactive to proactive care.</a:t>
          </a:r>
          <a:endParaRPr lang="en-US"/>
        </a:p>
      </dgm:t>
    </dgm:pt>
    <dgm:pt modelId="{D99E8320-2D83-475A-8F63-0CEF224C90D1}" type="parTrans" cxnId="{520891B1-F3DE-42BD-B237-585A56EE75ED}">
      <dgm:prSet/>
      <dgm:spPr/>
      <dgm:t>
        <a:bodyPr/>
        <a:lstStyle/>
        <a:p>
          <a:endParaRPr lang="en-US" sz="1600"/>
        </a:p>
      </dgm:t>
    </dgm:pt>
    <dgm:pt modelId="{3A7D795E-F4AB-4CAB-A39D-78EF7162090F}" type="sibTrans" cxnId="{520891B1-F3DE-42BD-B237-585A56EE75ED}">
      <dgm:prSet/>
      <dgm:spPr/>
      <dgm:t>
        <a:bodyPr/>
        <a:lstStyle/>
        <a:p>
          <a:endParaRPr lang="en-US"/>
        </a:p>
      </dgm:t>
    </dgm:pt>
    <dgm:pt modelId="{A72A9177-EF4A-4DF4-889B-0E76A50D0F2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Think of AI as a clinical assistant trained on millions of cases.</a:t>
          </a:r>
          <a:endParaRPr lang="en-US"/>
        </a:p>
      </dgm:t>
    </dgm:pt>
    <dgm:pt modelId="{9BE44B87-B025-4DE5-8978-ACC2D769D4C2}" type="parTrans" cxnId="{980CD20B-C99A-4865-A0D5-89FC7879EC24}">
      <dgm:prSet/>
      <dgm:spPr/>
      <dgm:t>
        <a:bodyPr/>
        <a:lstStyle/>
        <a:p>
          <a:endParaRPr lang="en-US" sz="1600"/>
        </a:p>
      </dgm:t>
    </dgm:pt>
    <dgm:pt modelId="{05C44732-C1D4-4555-BEB5-2790BE3D0F0C}" type="sibTrans" cxnId="{980CD20B-C99A-4865-A0D5-89FC7879EC24}">
      <dgm:prSet/>
      <dgm:spPr/>
      <dgm:t>
        <a:bodyPr/>
        <a:lstStyle/>
        <a:p>
          <a:endParaRPr lang="en-US"/>
        </a:p>
      </dgm:t>
    </dgm:pt>
    <dgm:pt modelId="{4B939ADC-4E4C-4C88-8838-F395344BEA48}" type="pres">
      <dgm:prSet presAssocID="{FA74222A-FC94-4B69-BCB9-8E6BD3041CF4}" presName="root" presStyleCnt="0">
        <dgm:presLayoutVars>
          <dgm:dir/>
          <dgm:resizeHandles val="exact"/>
        </dgm:presLayoutVars>
      </dgm:prSet>
      <dgm:spPr/>
    </dgm:pt>
    <dgm:pt modelId="{2ED8440B-8836-4AA6-B3E3-530D33370AA0}" type="pres">
      <dgm:prSet presAssocID="{D2673C03-4E65-474E-A4E6-1CE99D4902BC}" presName="compNode" presStyleCnt="0"/>
      <dgm:spPr/>
    </dgm:pt>
    <dgm:pt modelId="{756BE8B7-0D79-468F-8AC1-F943F5210028}" type="pres">
      <dgm:prSet presAssocID="{D2673C03-4E65-474E-A4E6-1CE99D4902B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EB3DB494-70B9-4CF2-931F-564239DFD969}" type="pres">
      <dgm:prSet presAssocID="{D2673C03-4E65-474E-A4E6-1CE99D4902BC}" presName="spaceRect" presStyleCnt="0"/>
      <dgm:spPr/>
    </dgm:pt>
    <dgm:pt modelId="{7FF19337-D250-423B-973F-13AA9E341465}" type="pres">
      <dgm:prSet presAssocID="{D2673C03-4E65-474E-A4E6-1CE99D4902BC}" presName="textRect" presStyleLbl="revTx" presStyleIdx="0" presStyleCnt="7">
        <dgm:presLayoutVars>
          <dgm:chMax val="1"/>
          <dgm:chPref val="1"/>
        </dgm:presLayoutVars>
      </dgm:prSet>
      <dgm:spPr/>
    </dgm:pt>
    <dgm:pt modelId="{0389016F-0704-430F-A7CF-B5EEE5DEC87A}" type="pres">
      <dgm:prSet presAssocID="{EF134784-B0CF-4ACE-BE4E-3761344AC0E3}" presName="sibTrans" presStyleCnt="0"/>
      <dgm:spPr/>
    </dgm:pt>
    <dgm:pt modelId="{5DEDD195-E062-4EFA-9A3C-A9D58915B790}" type="pres">
      <dgm:prSet presAssocID="{C7DEC5DC-4967-4AD9-8DED-E69C6EDCBA4B}" presName="compNode" presStyleCnt="0"/>
      <dgm:spPr/>
    </dgm:pt>
    <dgm:pt modelId="{19165C1D-6D88-4587-A591-CDACA345FD33}" type="pres">
      <dgm:prSet presAssocID="{C7DEC5DC-4967-4AD9-8DED-E69C6EDCBA4B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D4E009A1-753D-455D-AC5D-E36EDA924900}" type="pres">
      <dgm:prSet presAssocID="{C7DEC5DC-4967-4AD9-8DED-E69C6EDCBA4B}" presName="spaceRect" presStyleCnt="0"/>
      <dgm:spPr/>
    </dgm:pt>
    <dgm:pt modelId="{BF0E4A0C-01D1-4AE0-B972-0921307F5724}" type="pres">
      <dgm:prSet presAssocID="{C7DEC5DC-4967-4AD9-8DED-E69C6EDCBA4B}" presName="textRect" presStyleLbl="revTx" presStyleIdx="1" presStyleCnt="7">
        <dgm:presLayoutVars>
          <dgm:chMax val="1"/>
          <dgm:chPref val="1"/>
        </dgm:presLayoutVars>
      </dgm:prSet>
      <dgm:spPr/>
    </dgm:pt>
    <dgm:pt modelId="{32460238-D83E-4DB0-BDAC-B66D1090FA54}" type="pres">
      <dgm:prSet presAssocID="{E3589DF8-8EEE-4DA5-9F8B-C480F0816222}" presName="sibTrans" presStyleCnt="0"/>
      <dgm:spPr/>
    </dgm:pt>
    <dgm:pt modelId="{19DA31D5-C923-49EC-BED3-6C9B1B9B939A}" type="pres">
      <dgm:prSet presAssocID="{50B4BD7A-0396-4650-B9F4-F283C7D41367}" presName="compNode" presStyleCnt="0"/>
      <dgm:spPr/>
    </dgm:pt>
    <dgm:pt modelId="{E7B176DB-2214-4358-8073-FAEB80135C54}" type="pres">
      <dgm:prSet presAssocID="{50B4BD7A-0396-4650-B9F4-F283C7D4136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A94C2359-CDEA-4F89-BD68-36C45666132F}" type="pres">
      <dgm:prSet presAssocID="{50B4BD7A-0396-4650-B9F4-F283C7D41367}" presName="spaceRect" presStyleCnt="0"/>
      <dgm:spPr/>
    </dgm:pt>
    <dgm:pt modelId="{2F763C1B-1284-4162-8907-E6AC6E6EA8CC}" type="pres">
      <dgm:prSet presAssocID="{50B4BD7A-0396-4650-B9F4-F283C7D41367}" presName="textRect" presStyleLbl="revTx" presStyleIdx="2" presStyleCnt="7">
        <dgm:presLayoutVars>
          <dgm:chMax val="1"/>
          <dgm:chPref val="1"/>
        </dgm:presLayoutVars>
      </dgm:prSet>
      <dgm:spPr/>
    </dgm:pt>
    <dgm:pt modelId="{5822E92A-99BC-49EC-A69A-0C35D69D1A48}" type="pres">
      <dgm:prSet presAssocID="{96266D42-1BA5-43A5-A212-BC9B050A5E43}" presName="sibTrans" presStyleCnt="0"/>
      <dgm:spPr/>
    </dgm:pt>
    <dgm:pt modelId="{442FB81B-752E-455A-B786-E139B3041EAD}" type="pres">
      <dgm:prSet presAssocID="{87E08FC9-D9E0-4048-B6F0-A496FF08643A}" presName="compNode" presStyleCnt="0"/>
      <dgm:spPr/>
    </dgm:pt>
    <dgm:pt modelId="{2570FC1D-21C9-4FFE-A1CA-1EC58F629ABA}" type="pres">
      <dgm:prSet presAssocID="{87E08FC9-D9E0-4048-B6F0-A496FF08643A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78C45E7-9968-401E-A795-CF0354B289D0}" type="pres">
      <dgm:prSet presAssocID="{87E08FC9-D9E0-4048-B6F0-A496FF08643A}" presName="spaceRect" presStyleCnt="0"/>
      <dgm:spPr/>
    </dgm:pt>
    <dgm:pt modelId="{90445784-5D04-4C75-9486-CD893E688E37}" type="pres">
      <dgm:prSet presAssocID="{87E08FC9-D9E0-4048-B6F0-A496FF08643A}" presName="textRect" presStyleLbl="revTx" presStyleIdx="3" presStyleCnt="7">
        <dgm:presLayoutVars>
          <dgm:chMax val="1"/>
          <dgm:chPref val="1"/>
        </dgm:presLayoutVars>
      </dgm:prSet>
      <dgm:spPr/>
    </dgm:pt>
    <dgm:pt modelId="{49962C74-70F8-4A67-8A57-6B77D5FC4A00}" type="pres">
      <dgm:prSet presAssocID="{FBA182FA-9533-4BC8-B815-AD13C9DC4E38}" presName="sibTrans" presStyleCnt="0"/>
      <dgm:spPr/>
    </dgm:pt>
    <dgm:pt modelId="{4B95034D-E096-4EB1-8E4A-A24138C99DE4}" type="pres">
      <dgm:prSet presAssocID="{04F1B813-2CC6-42C7-8891-D0DABD31BF4E}" presName="compNode" presStyleCnt="0"/>
      <dgm:spPr/>
    </dgm:pt>
    <dgm:pt modelId="{B53C64A9-C664-44BD-A407-2B6F3A8717F2}" type="pres">
      <dgm:prSet presAssocID="{04F1B813-2CC6-42C7-8891-D0DABD31BF4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65E15EF-5C67-49C4-A9E5-C85B267DACEF}" type="pres">
      <dgm:prSet presAssocID="{04F1B813-2CC6-42C7-8891-D0DABD31BF4E}" presName="spaceRect" presStyleCnt="0"/>
      <dgm:spPr/>
    </dgm:pt>
    <dgm:pt modelId="{03C70EC2-C2B8-4901-8139-237B95C1B7F5}" type="pres">
      <dgm:prSet presAssocID="{04F1B813-2CC6-42C7-8891-D0DABD31BF4E}" presName="textRect" presStyleLbl="revTx" presStyleIdx="4" presStyleCnt="7">
        <dgm:presLayoutVars>
          <dgm:chMax val="1"/>
          <dgm:chPref val="1"/>
        </dgm:presLayoutVars>
      </dgm:prSet>
      <dgm:spPr/>
    </dgm:pt>
    <dgm:pt modelId="{381E8270-AAFC-4277-9267-376B2872C666}" type="pres">
      <dgm:prSet presAssocID="{00FFAEF5-EA8B-473A-9144-4A80F2B4992F}" presName="sibTrans" presStyleCnt="0"/>
      <dgm:spPr/>
    </dgm:pt>
    <dgm:pt modelId="{1CFF8FA1-B5D7-4AEC-A4B0-12EE22D79689}" type="pres">
      <dgm:prSet presAssocID="{08F66E95-515D-4746-AC0A-5A4B901BF2ED}" presName="compNode" presStyleCnt="0"/>
      <dgm:spPr/>
    </dgm:pt>
    <dgm:pt modelId="{5E5B61D3-5892-468A-B8AF-2170B00968B3}" type="pres">
      <dgm:prSet presAssocID="{08F66E95-515D-4746-AC0A-5A4B901BF2ED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F0F00A66-F7E1-445E-A6CA-C0A72E763195}" type="pres">
      <dgm:prSet presAssocID="{08F66E95-515D-4746-AC0A-5A4B901BF2ED}" presName="spaceRect" presStyleCnt="0"/>
      <dgm:spPr/>
    </dgm:pt>
    <dgm:pt modelId="{A49E1AEE-4281-4075-A0FF-3BDAE42EE27D}" type="pres">
      <dgm:prSet presAssocID="{08F66E95-515D-4746-AC0A-5A4B901BF2ED}" presName="textRect" presStyleLbl="revTx" presStyleIdx="5" presStyleCnt="7">
        <dgm:presLayoutVars>
          <dgm:chMax val="1"/>
          <dgm:chPref val="1"/>
        </dgm:presLayoutVars>
      </dgm:prSet>
      <dgm:spPr/>
    </dgm:pt>
    <dgm:pt modelId="{DBE094FA-2A20-4757-A1D5-2EF401849580}" type="pres">
      <dgm:prSet presAssocID="{3A7D795E-F4AB-4CAB-A39D-78EF7162090F}" presName="sibTrans" presStyleCnt="0"/>
      <dgm:spPr/>
    </dgm:pt>
    <dgm:pt modelId="{A3EB5A8B-02C8-48B3-90BA-771E05E260F5}" type="pres">
      <dgm:prSet presAssocID="{A72A9177-EF4A-4DF4-889B-0E76A50D0F23}" presName="compNode" presStyleCnt="0"/>
      <dgm:spPr/>
    </dgm:pt>
    <dgm:pt modelId="{DBBB384C-4F54-41C2-8FFD-BE069E3B0492}" type="pres">
      <dgm:prSet presAssocID="{A72A9177-EF4A-4DF4-889B-0E76A50D0F23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DE3F705D-1E57-4E04-9DC2-84541EE46C0F}" type="pres">
      <dgm:prSet presAssocID="{A72A9177-EF4A-4DF4-889B-0E76A50D0F23}" presName="spaceRect" presStyleCnt="0"/>
      <dgm:spPr/>
    </dgm:pt>
    <dgm:pt modelId="{F2EF65B7-469A-4659-A044-E8B5CBB6AA77}" type="pres">
      <dgm:prSet presAssocID="{A72A9177-EF4A-4DF4-889B-0E76A50D0F23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B6E50E05-4FAA-1C4B-BFA0-A20F29B0209C}" type="presOf" srcId="{D2673C03-4E65-474E-A4E6-1CE99D4902BC}" destId="{7FF19337-D250-423B-973F-13AA9E341465}" srcOrd="0" destOrd="0" presId="urn:microsoft.com/office/officeart/2018/2/layout/IconLabelList"/>
    <dgm:cxn modelId="{2151CC0A-2110-4488-BE43-D544EE632EA9}" srcId="{FA74222A-FC94-4B69-BCB9-8E6BD3041CF4}" destId="{50B4BD7A-0396-4650-B9F4-F283C7D41367}" srcOrd="2" destOrd="0" parTransId="{1D26918D-37BC-4A71-99F6-8BA09650AA77}" sibTransId="{96266D42-1BA5-43A5-A212-BC9B050A5E43}"/>
    <dgm:cxn modelId="{980CD20B-C99A-4865-A0D5-89FC7879EC24}" srcId="{FA74222A-FC94-4B69-BCB9-8E6BD3041CF4}" destId="{A72A9177-EF4A-4DF4-889B-0E76A50D0F23}" srcOrd="6" destOrd="0" parTransId="{9BE44B87-B025-4DE5-8978-ACC2D769D4C2}" sibTransId="{05C44732-C1D4-4555-BEB5-2790BE3D0F0C}"/>
    <dgm:cxn modelId="{C616621F-4181-4F44-84C7-255830AAA963}" type="presOf" srcId="{87E08FC9-D9E0-4048-B6F0-A496FF08643A}" destId="{90445784-5D04-4C75-9486-CD893E688E37}" srcOrd="0" destOrd="0" presId="urn:microsoft.com/office/officeart/2018/2/layout/IconLabelList"/>
    <dgm:cxn modelId="{C232722D-0DC4-514B-BFC4-EEA6AE739404}" type="presOf" srcId="{A72A9177-EF4A-4DF4-889B-0E76A50D0F23}" destId="{F2EF65B7-469A-4659-A044-E8B5CBB6AA77}" srcOrd="0" destOrd="0" presId="urn:microsoft.com/office/officeart/2018/2/layout/IconLabelList"/>
    <dgm:cxn modelId="{4F1CF038-532A-4673-9922-19A31A7FC8EF}" srcId="{FA74222A-FC94-4B69-BCB9-8E6BD3041CF4}" destId="{D2673C03-4E65-474E-A4E6-1CE99D4902BC}" srcOrd="0" destOrd="0" parTransId="{8F16EB60-A0C6-430A-A6FE-D945DF8A3D5F}" sibTransId="{EF134784-B0CF-4ACE-BE4E-3761344AC0E3}"/>
    <dgm:cxn modelId="{62742161-6D33-634E-ABE4-FA6E816983CF}" type="presOf" srcId="{FA74222A-FC94-4B69-BCB9-8E6BD3041CF4}" destId="{4B939ADC-4E4C-4C88-8838-F395344BEA48}" srcOrd="0" destOrd="0" presId="urn:microsoft.com/office/officeart/2018/2/layout/IconLabelList"/>
    <dgm:cxn modelId="{93C76142-B642-4B24-AB83-CB6785F1C4D5}" srcId="{FA74222A-FC94-4B69-BCB9-8E6BD3041CF4}" destId="{87E08FC9-D9E0-4048-B6F0-A496FF08643A}" srcOrd="3" destOrd="0" parTransId="{D2BAA284-C92B-452E-9474-9621ABC0E402}" sibTransId="{FBA182FA-9533-4BC8-B815-AD13C9DC4E38}"/>
    <dgm:cxn modelId="{370CDE86-2974-3B43-B1DD-CD7A93E0842A}" type="presOf" srcId="{C7DEC5DC-4967-4AD9-8DED-E69C6EDCBA4B}" destId="{BF0E4A0C-01D1-4AE0-B972-0921307F5724}" srcOrd="0" destOrd="0" presId="urn:microsoft.com/office/officeart/2018/2/layout/IconLabelList"/>
    <dgm:cxn modelId="{5ACE6795-105B-4DE6-9CE0-0132C01A5B6D}" srcId="{FA74222A-FC94-4B69-BCB9-8E6BD3041CF4}" destId="{04F1B813-2CC6-42C7-8891-D0DABD31BF4E}" srcOrd="4" destOrd="0" parTransId="{C4B9C9B7-3D50-4D73-8F85-B1E0E6109AD0}" sibTransId="{00FFAEF5-EA8B-473A-9144-4A80F2B4992F}"/>
    <dgm:cxn modelId="{83CB0E9C-93EB-4B26-884F-A638EE4CA337}" srcId="{FA74222A-FC94-4B69-BCB9-8E6BD3041CF4}" destId="{C7DEC5DC-4967-4AD9-8DED-E69C6EDCBA4B}" srcOrd="1" destOrd="0" parTransId="{43B812AD-7EA9-4B8C-910F-A502B8B8B534}" sibTransId="{E3589DF8-8EEE-4DA5-9F8B-C480F0816222}"/>
    <dgm:cxn modelId="{520891B1-F3DE-42BD-B237-585A56EE75ED}" srcId="{FA74222A-FC94-4B69-BCB9-8E6BD3041CF4}" destId="{08F66E95-515D-4746-AC0A-5A4B901BF2ED}" srcOrd="5" destOrd="0" parTransId="{D99E8320-2D83-475A-8F63-0CEF224C90D1}" sibTransId="{3A7D795E-F4AB-4CAB-A39D-78EF7162090F}"/>
    <dgm:cxn modelId="{4E8172CB-5AF6-9045-BD2D-96AF5B107290}" type="presOf" srcId="{50B4BD7A-0396-4650-B9F4-F283C7D41367}" destId="{2F763C1B-1284-4162-8907-E6AC6E6EA8CC}" srcOrd="0" destOrd="0" presId="urn:microsoft.com/office/officeart/2018/2/layout/IconLabelList"/>
    <dgm:cxn modelId="{E1AB49E8-A547-BE41-9130-5364EE1FB6CC}" type="presOf" srcId="{08F66E95-515D-4746-AC0A-5A4B901BF2ED}" destId="{A49E1AEE-4281-4075-A0FF-3BDAE42EE27D}" srcOrd="0" destOrd="0" presId="urn:microsoft.com/office/officeart/2018/2/layout/IconLabelList"/>
    <dgm:cxn modelId="{D96757F2-1FB6-684C-A69A-70050B7E2F05}" type="presOf" srcId="{04F1B813-2CC6-42C7-8891-D0DABD31BF4E}" destId="{03C70EC2-C2B8-4901-8139-237B95C1B7F5}" srcOrd="0" destOrd="0" presId="urn:microsoft.com/office/officeart/2018/2/layout/IconLabelList"/>
    <dgm:cxn modelId="{0EA9AC46-38DB-BE4C-BCE0-197AD2D3FFED}" type="presParOf" srcId="{4B939ADC-4E4C-4C88-8838-F395344BEA48}" destId="{2ED8440B-8836-4AA6-B3E3-530D33370AA0}" srcOrd="0" destOrd="0" presId="urn:microsoft.com/office/officeart/2018/2/layout/IconLabelList"/>
    <dgm:cxn modelId="{B307D8F5-2531-B546-9398-49E44FDFDF6E}" type="presParOf" srcId="{2ED8440B-8836-4AA6-B3E3-530D33370AA0}" destId="{756BE8B7-0D79-468F-8AC1-F943F5210028}" srcOrd="0" destOrd="0" presId="urn:microsoft.com/office/officeart/2018/2/layout/IconLabelList"/>
    <dgm:cxn modelId="{F936199D-E8EA-824F-921C-A463EFD474FE}" type="presParOf" srcId="{2ED8440B-8836-4AA6-B3E3-530D33370AA0}" destId="{EB3DB494-70B9-4CF2-931F-564239DFD969}" srcOrd="1" destOrd="0" presId="urn:microsoft.com/office/officeart/2018/2/layout/IconLabelList"/>
    <dgm:cxn modelId="{027896AC-9EE8-284B-80AD-6B61C54C4B36}" type="presParOf" srcId="{2ED8440B-8836-4AA6-B3E3-530D33370AA0}" destId="{7FF19337-D250-423B-973F-13AA9E341465}" srcOrd="2" destOrd="0" presId="urn:microsoft.com/office/officeart/2018/2/layout/IconLabelList"/>
    <dgm:cxn modelId="{6ACC69E5-C5F2-8D44-9ECA-7B86BC720900}" type="presParOf" srcId="{4B939ADC-4E4C-4C88-8838-F395344BEA48}" destId="{0389016F-0704-430F-A7CF-B5EEE5DEC87A}" srcOrd="1" destOrd="0" presId="urn:microsoft.com/office/officeart/2018/2/layout/IconLabelList"/>
    <dgm:cxn modelId="{F8220E72-6A82-7341-B035-77EA14DF5A22}" type="presParOf" srcId="{4B939ADC-4E4C-4C88-8838-F395344BEA48}" destId="{5DEDD195-E062-4EFA-9A3C-A9D58915B790}" srcOrd="2" destOrd="0" presId="urn:microsoft.com/office/officeart/2018/2/layout/IconLabelList"/>
    <dgm:cxn modelId="{86029432-7E5E-3843-9223-2C12E8ECF1D3}" type="presParOf" srcId="{5DEDD195-E062-4EFA-9A3C-A9D58915B790}" destId="{19165C1D-6D88-4587-A591-CDACA345FD33}" srcOrd="0" destOrd="0" presId="urn:microsoft.com/office/officeart/2018/2/layout/IconLabelList"/>
    <dgm:cxn modelId="{29A57062-DC5E-CC45-8B70-1C226E19AAA3}" type="presParOf" srcId="{5DEDD195-E062-4EFA-9A3C-A9D58915B790}" destId="{D4E009A1-753D-455D-AC5D-E36EDA924900}" srcOrd="1" destOrd="0" presId="urn:microsoft.com/office/officeart/2018/2/layout/IconLabelList"/>
    <dgm:cxn modelId="{3104D0EA-E89C-3A4E-B799-1B32114590FD}" type="presParOf" srcId="{5DEDD195-E062-4EFA-9A3C-A9D58915B790}" destId="{BF0E4A0C-01D1-4AE0-B972-0921307F5724}" srcOrd="2" destOrd="0" presId="urn:microsoft.com/office/officeart/2018/2/layout/IconLabelList"/>
    <dgm:cxn modelId="{C9C190F6-0DC9-9449-8A7E-A2C95245148C}" type="presParOf" srcId="{4B939ADC-4E4C-4C88-8838-F395344BEA48}" destId="{32460238-D83E-4DB0-BDAC-B66D1090FA54}" srcOrd="3" destOrd="0" presId="urn:microsoft.com/office/officeart/2018/2/layout/IconLabelList"/>
    <dgm:cxn modelId="{5EA4DB1E-7EF0-7C41-BA88-E7DADC65658E}" type="presParOf" srcId="{4B939ADC-4E4C-4C88-8838-F395344BEA48}" destId="{19DA31D5-C923-49EC-BED3-6C9B1B9B939A}" srcOrd="4" destOrd="0" presId="urn:microsoft.com/office/officeart/2018/2/layout/IconLabelList"/>
    <dgm:cxn modelId="{A23AAD98-ACA6-D345-9047-9A58EF26B529}" type="presParOf" srcId="{19DA31D5-C923-49EC-BED3-6C9B1B9B939A}" destId="{E7B176DB-2214-4358-8073-FAEB80135C54}" srcOrd="0" destOrd="0" presId="urn:microsoft.com/office/officeart/2018/2/layout/IconLabelList"/>
    <dgm:cxn modelId="{D399907C-CEC7-8840-B155-9443FE482396}" type="presParOf" srcId="{19DA31D5-C923-49EC-BED3-6C9B1B9B939A}" destId="{A94C2359-CDEA-4F89-BD68-36C45666132F}" srcOrd="1" destOrd="0" presId="urn:microsoft.com/office/officeart/2018/2/layout/IconLabelList"/>
    <dgm:cxn modelId="{FA5C40DB-04DA-3A44-AD57-4B58407E8AF0}" type="presParOf" srcId="{19DA31D5-C923-49EC-BED3-6C9B1B9B939A}" destId="{2F763C1B-1284-4162-8907-E6AC6E6EA8CC}" srcOrd="2" destOrd="0" presId="urn:microsoft.com/office/officeart/2018/2/layout/IconLabelList"/>
    <dgm:cxn modelId="{5F6AB0DC-9A51-F949-9C23-780D4A79E35B}" type="presParOf" srcId="{4B939ADC-4E4C-4C88-8838-F395344BEA48}" destId="{5822E92A-99BC-49EC-A69A-0C35D69D1A48}" srcOrd="5" destOrd="0" presId="urn:microsoft.com/office/officeart/2018/2/layout/IconLabelList"/>
    <dgm:cxn modelId="{535F0265-2D2E-D341-8E30-DBDE2B2248C9}" type="presParOf" srcId="{4B939ADC-4E4C-4C88-8838-F395344BEA48}" destId="{442FB81B-752E-455A-B786-E139B3041EAD}" srcOrd="6" destOrd="0" presId="urn:microsoft.com/office/officeart/2018/2/layout/IconLabelList"/>
    <dgm:cxn modelId="{5F737F12-772E-D04B-A863-ADE10EAD1521}" type="presParOf" srcId="{442FB81B-752E-455A-B786-E139B3041EAD}" destId="{2570FC1D-21C9-4FFE-A1CA-1EC58F629ABA}" srcOrd="0" destOrd="0" presId="urn:microsoft.com/office/officeart/2018/2/layout/IconLabelList"/>
    <dgm:cxn modelId="{58007D5C-3A1B-A446-832E-2E3030FBE19B}" type="presParOf" srcId="{442FB81B-752E-455A-B786-E139B3041EAD}" destId="{578C45E7-9968-401E-A795-CF0354B289D0}" srcOrd="1" destOrd="0" presId="urn:microsoft.com/office/officeart/2018/2/layout/IconLabelList"/>
    <dgm:cxn modelId="{4AD0C882-B154-8E48-84E7-0C1A293B4F60}" type="presParOf" srcId="{442FB81B-752E-455A-B786-E139B3041EAD}" destId="{90445784-5D04-4C75-9486-CD893E688E37}" srcOrd="2" destOrd="0" presId="urn:microsoft.com/office/officeart/2018/2/layout/IconLabelList"/>
    <dgm:cxn modelId="{E57064D4-9729-6142-8AEA-3F29988AF83E}" type="presParOf" srcId="{4B939ADC-4E4C-4C88-8838-F395344BEA48}" destId="{49962C74-70F8-4A67-8A57-6B77D5FC4A00}" srcOrd="7" destOrd="0" presId="urn:microsoft.com/office/officeart/2018/2/layout/IconLabelList"/>
    <dgm:cxn modelId="{613FE8C6-5EBA-E245-8F4F-05CACDE3A7BB}" type="presParOf" srcId="{4B939ADC-4E4C-4C88-8838-F395344BEA48}" destId="{4B95034D-E096-4EB1-8E4A-A24138C99DE4}" srcOrd="8" destOrd="0" presId="urn:microsoft.com/office/officeart/2018/2/layout/IconLabelList"/>
    <dgm:cxn modelId="{8F620407-16BA-994A-A88E-F7DB0F851933}" type="presParOf" srcId="{4B95034D-E096-4EB1-8E4A-A24138C99DE4}" destId="{B53C64A9-C664-44BD-A407-2B6F3A8717F2}" srcOrd="0" destOrd="0" presId="urn:microsoft.com/office/officeart/2018/2/layout/IconLabelList"/>
    <dgm:cxn modelId="{BB64B2F8-46A0-CF41-A858-00D8E47E7E31}" type="presParOf" srcId="{4B95034D-E096-4EB1-8E4A-A24138C99DE4}" destId="{165E15EF-5C67-49C4-A9E5-C85B267DACEF}" srcOrd="1" destOrd="0" presId="urn:microsoft.com/office/officeart/2018/2/layout/IconLabelList"/>
    <dgm:cxn modelId="{067F67A1-E886-004F-B9C5-2986E47ECD67}" type="presParOf" srcId="{4B95034D-E096-4EB1-8E4A-A24138C99DE4}" destId="{03C70EC2-C2B8-4901-8139-237B95C1B7F5}" srcOrd="2" destOrd="0" presId="urn:microsoft.com/office/officeart/2018/2/layout/IconLabelList"/>
    <dgm:cxn modelId="{BB94A76E-E4C8-C840-9DA9-CE117A878080}" type="presParOf" srcId="{4B939ADC-4E4C-4C88-8838-F395344BEA48}" destId="{381E8270-AAFC-4277-9267-376B2872C666}" srcOrd="9" destOrd="0" presId="urn:microsoft.com/office/officeart/2018/2/layout/IconLabelList"/>
    <dgm:cxn modelId="{135BB174-9C25-1D43-A079-92024E17D0BE}" type="presParOf" srcId="{4B939ADC-4E4C-4C88-8838-F395344BEA48}" destId="{1CFF8FA1-B5D7-4AEC-A4B0-12EE22D79689}" srcOrd="10" destOrd="0" presId="urn:microsoft.com/office/officeart/2018/2/layout/IconLabelList"/>
    <dgm:cxn modelId="{A2CB3878-E6EF-E044-9C9D-5AB7A65B293B}" type="presParOf" srcId="{1CFF8FA1-B5D7-4AEC-A4B0-12EE22D79689}" destId="{5E5B61D3-5892-468A-B8AF-2170B00968B3}" srcOrd="0" destOrd="0" presId="urn:microsoft.com/office/officeart/2018/2/layout/IconLabelList"/>
    <dgm:cxn modelId="{C562224F-D3FC-D346-94E0-CDF424D24744}" type="presParOf" srcId="{1CFF8FA1-B5D7-4AEC-A4B0-12EE22D79689}" destId="{F0F00A66-F7E1-445E-A6CA-C0A72E763195}" srcOrd="1" destOrd="0" presId="urn:microsoft.com/office/officeart/2018/2/layout/IconLabelList"/>
    <dgm:cxn modelId="{620201CC-F497-3846-9128-DC7E34602B02}" type="presParOf" srcId="{1CFF8FA1-B5D7-4AEC-A4B0-12EE22D79689}" destId="{A49E1AEE-4281-4075-A0FF-3BDAE42EE27D}" srcOrd="2" destOrd="0" presId="urn:microsoft.com/office/officeart/2018/2/layout/IconLabelList"/>
    <dgm:cxn modelId="{A6A984B3-408C-BB4F-9FDC-EA77011D1D8D}" type="presParOf" srcId="{4B939ADC-4E4C-4C88-8838-F395344BEA48}" destId="{DBE094FA-2A20-4757-A1D5-2EF401849580}" srcOrd="11" destOrd="0" presId="urn:microsoft.com/office/officeart/2018/2/layout/IconLabelList"/>
    <dgm:cxn modelId="{1F9CCBA2-73D6-A34D-843F-FD9B938E3EA6}" type="presParOf" srcId="{4B939ADC-4E4C-4C88-8838-F395344BEA48}" destId="{A3EB5A8B-02C8-48B3-90BA-771E05E260F5}" srcOrd="12" destOrd="0" presId="urn:microsoft.com/office/officeart/2018/2/layout/IconLabelList"/>
    <dgm:cxn modelId="{B74D73E9-53D2-FE48-B874-D15A527FD2CC}" type="presParOf" srcId="{A3EB5A8B-02C8-48B3-90BA-771E05E260F5}" destId="{DBBB384C-4F54-41C2-8FFD-BE069E3B0492}" srcOrd="0" destOrd="0" presId="urn:microsoft.com/office/officeart/2018/2/layout/IconLabelList"/>
    <dgm:cxn modelId="{7B83B807-D21A-1A49-BD14-F769FB3DCE9C}" type="presParOf" srcId="{A3EB5A8B-02C8-48B3-90BA-771E05E260F5}" destId="{DE3F705D-1E57-4E04-9DC2-84541EE46C0F}" srcOrd="1" destOrd="0" presId="urn:microsoft.com/office/officeart/2018/2/layout/IconLabelList"/>
    <dgm:cxn modelId="{880A8149-DE4A-444B-AA66-740ABA926722}" type="presParOf" srcId="{A3EB5A8B-02C8-48B3-90BA-771E05E260F5}" destId="{F2EF65B7-469A-4659-A044-E8B5CBB6AA7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B2FDFA-47C2-4D55-9607-6269DE0F61E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DC2E34C-BA40-4532-9224-A49D86A43E00}">
      <dgm:prSet/>
      <dgm:spPr/>
      <dgm:t>
        <a:bodyPr/>
        <a:lstStyle/>
        <a:p>
          <a:r>
            <a:rPr lang="en-GB"/>
            <a:t>Low learning curve.</a:t>
          </a:r>
          <a:endParaRPr lang="en-US"/>
        </a:p>
      </dgm:t>
    </dgm:pt>
    <dgm:pt modelId="{A834608E-EEEF-412B-9B30-19136893DEDC}" type="parTrans" cxnId="{E4C10FCF-CAAB-41FB-82FF-765A3954F537}">
      <dgm:prSet/>
      <dgm:spPr/>
      <dgm:t>
        <a:bodyPr/>
        <a:lstStyle/>
        <a:p>
          <a:endParaRPr lang="en-US"/>
        </a:p>
      </dgm:t>
    </dgm:pt>
    <dgm:pt modelId="{9C276263-A8D7-41F9-B2B1-CAB207DFE501}" type="sibTrans" cxnId="{E4C10FCF-CAAB-41FB-82FF-765A3954F537}">
      <dgm:prSet/>
      <dgm:spPr/>
      <dgm:t>
        <a:bodyPr/>
        <a:lstStyle/>
        <a:p>
          <a:endParaRPr lang="en-US"/>
        </a:p>
      </dgm:t>
    </dgm:pt>
    <dgm:pt modelId="{DDD6F856-79A4-448F-9405-A2A14AF75619}">
      <dgm:prSet/>
      <dgm:spPr/>
      <dgm:t>
        <a:bodyPr/>
        <a:lstStyle/>
        <a:p>
          <a:r>
            <a:rPr lang="en-GB"/>
            <a:t>Handles structured patient data</a:t>
          </a:r>
          <a:endParaRPr lang="en-US"/>
        </a:p>
      </dgm:t>
    </dgm:pt>
    <dgm:pt modelId="{59A918CF-57CB-4012-8A44-BAF5D5B84DE1}" type="parTrans" cxnId="{89DFD29C-2012-41C4-AB10-2B9E064AF676}">
      <dgm:prSet/>
      <dgm:spPr/>
      <dgm:t>
        <a:bodyPr/>
        <a:lstStyle/>
        <a:p>
          <a:endParaRPr lang="en-US"/>
        </a:p>
      </dgm:t>
    </dgm:pt>
    <dgm:pt modelId="{0E6BA8B8-0368-46FE-9CF0-D392C96C74A7}" type="sibTrans" cxnId="{89DFD29C-2012-41C4-AB10-2B9E064AF676}">
      <dgm:prSet/>
      <dgm:spPr/>
      <dgm:t>
        <a:bodyPr/>
        <a:lstStyle/>
        <a:p>
          <a:endParaRPr lang="en-US"/>
        </a:p>
      </dgm:t>
    </dgm:pt>
    <dgm:pt modelId="{DFBFA6B6-4525-451C-A6F4-EA54C4FEB4BC}">
      <dgm:prSet/>
      <dgm:spPr/>
      <dgm:t>
        <a:bodyPr/>
        <a:lstStyle/>
        <a:p>
          <a:r>
            <a:rPr lang="en-GB"/>
            <a:t>Built-in AI/ML features</a:t>
          </a:r>
          <a:endParaRPr lang="en-US"/>
        </a:p>
      </dgm:t>
    </dgm:pt>
    <dgm:pt modelId="{1BA04B02-F224-42F5-8568-A12830D44570}" type="parTrans" cxnId="{623DF103-BEA3-4EC4-9E73-FBDD82665A37}">
      <dgm:prSet/>
      <dgm:spPr/>
      <dgm:t>
        <a:bodyPr/>
        <a:lstStyle/>
        <a:p>
          <a:endParaRPr lang="en-US"/>
        </a:p>
      </dgm:t>
    </dgm:pt>
    <dgm:pt modelId="{6C9CADFC-BE39-4DE3-AC8C-CB56BFD0B1E9}" type="sibTrans" cxnId="{623DF103-BEA3-4EC4-9E73-FBDD82665A37}">
      <dgm:prSet/>
      <dgm:spPr/>
      <dgm:t>
        <a:bodyPr/>
        <a:lstStyle/>
        <a:p>
          <a:endParaRPr lang="en-US"/>
        </a:p>
      </dgm:t>
    </dgm:pt>
    <dgm:pt modelId="{766E5036-8A11-4D01-B1FB-D09B5CA8C9BD}">
      <dgm:prSet/>
      <dgm:spPr/>
      <dgm:t>
        <a:bodyPr/>
        <a:lstStyle/>
        <a:p>
          <a:r>
            <a:rPr lang="en-GB"/>
            <a:t>Visualization-first</a:t>
          </a:r>
          <a:endParaRPr lang="en-US"/>
        </a:p>
      </dgm:t>
    </dgm:pt>
    <dgm:pt modelId="{FC05A102-E468-4277-B615-5F194F5F2868}" type="parTrans" cxnId="{676D5BC8-BB33-48FA-8193-82B13208EC98}">
      <dgm:prSet/>
      <dgm:spPr/>
      <dgm:t>
        <a:bodyPr/>
        <a:lstStyle/>
        <a:p>
          <a:endParaRPr lang="en-US"/>
        </a:p>
      </dgm:t>
    </dgm:pt>
    <dgm:pt modelId="{C1141E74-0716-491F-8FE8-5A43C28A65B9}" type="sibTrans" cxnId="{676D5BC8-BB33-48FA-8193-82B13208EC98}">
      <dgm:prSet/>
      <dgm:spPr/>
      <dgm:t>
        <a:bodyPr/>
        <a:lstStyle/>
        <a:p>
          <a:endParaRPr lang="en-US"/>
        </a:p>
      </dgm:t>
    </dgm:pt>
    <dgm:pt modelId="{ADAA953B-ACC7-401A-81E1-EB31661478BB}">
      <dgm:prSet/>
      <dgm:spPr/>
      <dgm:t>
        <a:bodyPr/>
        <a:lstStyle/>
        <a:p>
          <a:r>
            <a:rPr lang="en-GB"/>
            <a:t>Integration</a:t>
          </a:r>
          <a:endParaRPr lang="en-US"/>
        </a:p>
      </dgm:t>
    </dgm:pt>
    <dgm:pt modelId="{2C841E89-740A-467E-BCC2-47D2B9BE1ABE}" type="parTrans" cxnId="{7F7978C1-609B-421C-A4A6-487840EB881C}">
      <dgm:prSet/>
      <dgm:spPr/>
      <dgm:t>
        <a:bodyPr/>
        <a:lstStyle/>
        <a:p>
          <a:endParaRPr lang="en-US"/>
        </a:p>
      </dgm:t>
    </dgm:pt>
    <dgm:pt modelId="{BC3225A2-00FB-473C-9A68-03F243AA657B}" type="sibTrans" cxnId="{7F7978C1-609B-421C-A4A6-487840EB881C}">
      <dgm:prSet/>
      <dgm:spPr/>
      <dgm:t>
        <a:bodyPr/>
        <a:lstStyle/>
        <a:p>
          <a:endParaRPr lang="en-US"/>
        </a:p>
      </dgm:t>
    </dgm:pt>
    <dgm:pt modelId="{3844EADA-BFA0-8D46-9AEA-D91350944A73}" type="pres">
      <dgm:prSet presAssocID="{74B2FDFA-47C2-4D55-9607-6269DE0F61E9}" presName="outerComposite" presStyleCnt="0">
        <dgm:presLayoutVars>
          <dgm:chMax val="5"/>
          <dgm:dir/>
          <dgm:resizeHandles val="exact"/>
        </dgm:presLayoutVars>
      </dgm:prSet>
      <dgm:spPr/>
    </dgm:pt>
    <dgm:pt modelId="{E2936ADC-B7E0-474D-B54A-CA9DF07063AD}" type="pres">
      <dgm:prSet presAssocID="{74B2FDFA-47C2-4D55-9607-6269DE0F61E9}" presName="dummyMaxCanvas" presStyleCnt="0">
        <dgm:presLayoutVars/>
      </dgm:prSet>
      <dgm:spPr/>
    </dgm:pt>
    <dgm:pt modelId="{36362D92-6F0F-9647-BCCF-9180030DF1D4}" type="pres">
      <dgm:prSet presAssocID="{74B2FDFA-47C2-4D55-9607-6269DE0F61E9}" presName="FiveNodes_1" presStyleLbl="node1" presStyleIdx="0" presStyleCnt="5">
        <dgm:presLayoutVars>
          <dgm:bulletEnabled val="1"/>
        </dgm:presLayoutVars>
      </dgm:prSet>
      <dgm:spPr/>
    </dgm:pt>
    <dgm:pt modelId="{52690E8C-1E9F-074D-A68B-A0B6D1F31F50}" type="pres">
      <dgm:prSet presAssocID="{74B2FDFA-47C2-4D55-9607-6269DE0F61E9}" presName="FiveNodes_2" presStyleLbl="node1" presStyleIdx="1" presStyleCnt="5">
        <dgm:presLayoutVars>
          <dgm:bulletEnabled val="1"/>
        </dgm:presLayoutVars>
      </dgm:prSet>
      <dgm:spPr/>
    </dgm:pt>
    <dgm:pt modelId="{920C26A0-DF40-4043-B039-D47D382D43F4}" type="pres">
      <dgm:prSet presAssocID="{74B2FDFA-47C2-4D55-9607-6269DE0F61E9}" presName="FiveNodes_3" presStyleLbl="node1" presStyleIdx="2" presStyleCnt="5">
        <dgm:presLayoutVars>
          <dgm:bulletEnabled val="1"/>
        </dgm:presLayoutVars>
      </dgm:prSet>
      <dgm:spPr/>
    </dgm:pt>
    <dgm:pt modelId="{45424CCF-26A0-2940-B1EA-D3C1556D8AEF}" type="pres">
      <dgm:prSet presAssocID="{74B2FDFA-47C2-4D55-9607-6269DE0F61E9}" presName="FiveNodes_4" presStyleLbl="node1" presStyleIdx="3" presStyleCnt="5">
        <dgm:presLayoutVars>
          <dgm:bulletEnabled val="1"/>
        </dgm:presLayoutVars>
      </dgm:prSet>
      <dgm:spPr/>
    </dgm:pt>
    <dgm:pt modelId="{5806D25E-E919-174F-BB50-F57363CBFE19}" type="pres">
      <dgm:prSet presAssocID="{74B2FDFA-47C2-4D55-9607-6269DE0F61E9}" presName="FiveNodes_5" presStyleLbl="node1" presStyleIdx="4" presStyleCnt="5">
        <dgm:presLayoutVars>
          <dgm:bulletEnabled val="1"/>
        </dgm:presLayoutVars>
      </dgm:prSet>
      <dgm:spPr/>
    </dgm:pt>
    <dgm:pt modelId="{3604314C-27EB-6C4A-9679-DC0E9DDEDAC0}" type="pres">
      <dgm:prSet presAssocID="{74B2FDFA-47C2-4D55-9607-6269DE0F61E9}" presName="FiveConn_1-2" presStyleLbl="fgAccFollowNode1" presStyleIdx="0" presStyleCnt="4">
        <dgm:presLayoutVars>
          <dgm:bulletEnabled val="1"/>
        </dgm:presLayoutVars>
      </dgm:prSet>
      <dgm:spPr/>
    </dgm:pt>
    <dgm:pt modelId="{C29D4AE0-FD09-CF47-89B8-B30A76126BF2}" type="pres">
      <dgm:prSet presAssocID="{74B2FDFA-47C2-4D55-9607-6269DE0F61E9}" presName="FiveConn_2-3" presStyleLbl="fgAccFollowNode1" presStyleIdx="1" presStyleCnt="4">
        <dgm:presLayoutVars>
          <dgm:bulletEnabled val="1"/>
        </dgm:presLayoutVars>
      </dgm:prSet>
      <dgm:spPr/>
    </dgm:pt>
    <dgm:pt modelId="{17EEF9C5-05C2-B844-8081-FEB2E5600709}" type="pres">
      <dgm:prSet presAssocID="{74B2FDFA-47C2-4D55-9607-6269DE0F61E9}" presName="FiveConn_3-4" presStyleLbl="fgAccFollowNode1" presStyleIdx="2" presStyleCnt="4">
        <dgm:presLayoutVars>
          <dgm:bulletEnabled val="1"/>
        </dgm:presLayoutVars>
      </dgm:prSet>
      <dgm:spPr/>
    </dgm:pt>
    <dgm:pt modelId="{11AD9705-C316-B044-A18D-8B46F0720AA6}" type="pres">
      <dgm:prSet presAssocID="{74B2FDFA-47C2-4D55-9607-6269DE0F61E9}" presName="FiveConn_4-5" presStyleLbl="fgAccFollowNode1" presStyleIdx="3" presStyleCnt="4">
        <dgm:presLayoutVars>
          <dgm:bulletEnabled val="1"/>
        </dgm:presLayoutVars>
      </dgm:prSet>
      <dgm:spPr/>
    </dgm:pt>
    <dgm:pt modelId="{B5F6E784-82EF-AB46-A1BB-41708A592446}" type="pres">
      <dgm:prSet presAssocID="{74B2FDFA-47C2-4D55-9607-6269DE0F61E9}" presName="FiveNodes_1_text" presStyleLbl="node1" presStyleIdx="4" presStyleCnt="5">
        <dgm:presLayoutVars>
          <dgm:bulletEnabled val="1"/>
        </dgm:presLayoutVars>
      </dgm:prSet>
      <dgm:spPr/>
    </dgm:pt>
    <dgm:pt modelId="{29A945CC-7178-6649-8A72-DC6CE0507AE9}" type="pres">
      <dgm:prSet presAssocID="{74B2FDFA-47C2-4D55-9607-6269DE0F61E9}" presName="FiveNodes_2_text" presStyleLbl="node1" presStyleIdx="4" presStyleCnt="5">
        <dgm:presLayoutVars>
          <dgm:bulletEnabled val="1"/>
        </dgm:presLayoutVars>
      </dgm:prSet>
      <dgm:spPr/>
    </dgm:pt>
    <dgm:pt modelId="{F14D0231-6475-FF42-8D31-531B0199C63D}" type="pres">
      <dgm:prSet presAssocID="{74B2FDFA-47C2-4D55-9607-6269DE0F61E9}" presName="FiveNodes_3_text" presStyleLbl="node1" presStyleIdx="4" presStyleCnt="5">
        <dgm:presLayoutVars>
          <dgm:bulletEnabled val="1"/>
        </dgm:presLayoutVars>
      </dgm:prSet>
      <dgm:spPr/>
    </dgm:pt>
    <dgm:pt modelId="{BA41205F-F3F6-CA46-9B37-E4DBBE3C52C4}" type="pres">
      <dgm:prSet presAssocID="{74B2FDFA-47C2-4D55-9607-6269DE0F61E9}" presName="FiveNodes_4_text" presStyleLbl="node1" presStyleIdx="4" presStyleCnt="5">
        <dgm:presLayoutVars>
          <dgm:bulletEnabled val="1"/>
        </dgm:presLayoutVars>
      </dgm:prSet>
      <dgm:spPr/>
    </dgm:pt>
    <dgm:pt modelId="{DDFF0439-8E34-4D45-86BC-5B157EE2D2A7}" type="pres">
      <dgm:prSet presAssocID="{74B2FDFA-47C2-4D55-9607-6269DE0F61E9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23DF103-BEA3-4EC4-9E73-FBDD82665A37}" srcId="{74B2FDFA-47C2-4D55-9607-6269DE0F61E9}" destId="{DFBFA6B6-4525-451C-A6F4-EA54C4FEB4BC}" srcOrd="2" destOrd="0" parTransId="{1BA04B02-F224-42F5-8568-A12830D44570}" sibTransId="{6C9CADFC-BE39-4DE3-AC8C-CB56BFD0B1E9}"/>
    <dgm:cxn modelId="{BFB4CD39-C581-F54D-A126-BF168D616821}" type="presOf" srcId="{6C9CADFC-BE39-4DE3-AC8C-CB56BFD0B1E9}" destId="{17EEF9C5-05C2-B844-8081-FEB2E5600709}" srcOrd="0" destOrd="0" presId="urn:microsoft.com/office/officeart/2005/8/layout/vProcess5"/>
    <dgm:cxn modelId="{F9BA1861-C019-914A-BD85-26C7F70361F3}" type="presOf" srcId="{DFBFA6B6-4525-451C-A6F4-EA54C4FEB4BC}" destId="{F14D0231-6475-FF42-8D31-531B0199C63D}" srcOrd="1" destOrd="0" presId="urn:microsoft.com/office/officeart/2005/8/layout/vProcess5"/>
    <dgm:cxn modelId="{4AF0A241-4DCB-8F4F-B7D3-60B5B7265ECD}" type="presOf" srcId="{C1141E74-0716-491F-8FE8-5A43C28A65B9}" destId="{11AD9705-C316-B044-A18D-8B46F0720AA6}" srcOrd="0" destOrd="0" presId="urn:microsoft.com/office/officeart/2005/8/layout/vProcess5"/>
    <dgm:cxn modelId="{2F2CE361-C212-FD42-B30D-30BC6851BDD5}" type="presOf" srcId="{766E5036-8A11-4D01-B1FB-D09B5CA8C9BD}" destId="{BA41205F-F3F6-CA46-9B37-E4DBBE3C52C4}" srcOrd="1" destOrd="0" presId="urn:microsoft.com/office/officeart/2005/8/layout/vProcess5"/>
    <dgm:cxn modelId="{45E05364-AE99-C648-9249-17B8623F6380}" type="presOf" srcId="{6DC2E34C-BA40-4532-9224-A49D86A43E00}" destId="{36362D92-6F0F-9647-BCCF-9180030DF1D4}" srcOrd="0" destOrd="0" presId="urn:microsoft.com/office/officeart/2005/8/layout/vProcess5"/>
    <dgm:cxn modelId="{49A4A345-5E60-8D49-B424-9AE619E35CA2}" type="presOf" srcId="{ADAA953B-ACC7-401A-81E1-EB31661478BB}" destId="{DDFF0439-8E34-4D45-86BC-5B157EE2D2A7}" srcOrd="1" destOrd="0" presId="urn:microsoft.com/office/officeart/2005/8/layout/vProcess5"/>
    <dgm:cxn modelId="{5C4B0647-CE4C-2646-A533-63C55BFAD94E}" type="presOf" srcId="{DFBFA6B6-4525-451C-A6F4-EA54C4FEB4BC}" destId="{920C26A0-DF40-4043-B039-D47D382D43F4}" srcOrd="0" destOrd="0" presId="urn:microsoft.com/office/officeart/2005/8/layout/vProcess5"/>
    <dgm:cxn modelId="{8911394E-BF02-584C-91C1-238278CCA300}" type="presOf" srcId="{74B2FDFA-47C2-4D55-9607-6269DE0F61E9}" destId="{3844EADA-BFA0-8D46-9AEA-D91350944A73}" srcOrd="0" destOrd="0" presId="urn:microsoft.com/office/officeart/2005/8/layout/vProcess5"/>
    <dgm:cxn modelId="{6887E04E-58CA-544E-BA1E-3DD9172810A1}" type="presOf" srcId="{ADAA953B-ACC7-401A-81E1-EB31661478BB}" destId="{5806D25E-E919-174F-BB50-F57363CBFE19}" srcOrd="0" destOrd="0" presId="urn:microsoft.com/office/officeart/2005/8/layout/vProcess5"/>
    <dgm:cxn modelId="{38DC8E4F-29E7-4C4D-8150-48276333AE55}" type="presOf" srcId="{DDD6F856-79A4-448F-9405-A2A14AF75619}" destId="{52690E8C-1E9F-074D-A68B-A0B6D1F31F50}" srcOrd="0" destOrd="0" presId="urn:microsoft.com/office/officeart/2005/8/layout/vProcess5"/>
    <dgm:cxn modelId="{A0694F7C-DE78-2241-9F48-B594552D1CBA}" type="presOf" srcId="{6DC2E34C-BA40-4532-9224-A49D86A43E00}" destId="{B5F6E784-82EF-AB46-A1BB-41708A592446}" srcOrd="1" destOrd="0" presId="urn:microsoft.com/office/officeart/2005/8/layout/vProcess5"/>
    <dgm:cxn modelId="{9A67787E-2C46-304E-A160-2F0F773DAF54}" type="presOf" srcId="{DDD6F856-79A4-448F-9405-A2A14AF75619}" destId="{29A945CC-7178-6649-8A72-DC6CE0507AE9}" srcOrd="1" destOrd="0" presId="urn:microsoft.com/office/officeart/2005/8/layout/vProcess5"/>
    <dgm:cxn modelId="{D6AD6C87-6F15-244D-A67E-25CA964ADE04}" type="presOf" srcId="{0E6BA8B8-0368-46FE-9CF0-D392C96C74A7}" destId="{C29D4AE0-FD09-CF47-89B8-B30A76126BF2}" srcOrd="0" destOrd="0" presId="urn:microsoft.com/office/officeart/2005/8/layout/vProcess5"/>
    <dgm:cxn modelId="{89DFD29C-2012-41C4-AB10-2B9E064AF676}" srcId="{74B2FDFA-47C2-4D55-9607-6269DE0F61E9}" destId="{DDD6F856-79A4-448F-9405-A2A14AF75619}" srcOrd="1" destOrd="0" parTransId="{59A918CF-57CB-4012-8A44-BAF5D5B84DE1}" sibTransId="{0E6BA8B8-0368-46FE-9CF0-D392C96C74A7}"/>
    <dgm:cxn modelId="{C7A280A3-9F1A-5347-BEFD-655379BA3A58}" type="presOf" srcId="{766E5036-8A11-4D01-B1FB-D09B5CA8C9BD}" destId="{45424CCF-26A0-2940-B1EA-D3C1556D8AEF}" srcOrd="0" destOrd="0" presId="urn:microsoft.com/office/officeart/2005/8/layout/vProcess5"/>
    <dgm:cxn modelId="{7F7978C1-609B-421C-A4A6-487840EB881C}" srcId="{74B2FDFA-47C2-4D55-9607-6269DE0F61E9}" destId="{ADAA953B-ACC7-401A-81E1-EB31661478BB}" srcOrd="4" destOrd="0" parTransId="{2C841E89-740A-467E-BCC2-47D2B9BE1ABE}" sibTransId="{BC3225A2-00FB-473C-9A68-03F243AA657B}"/>
    <dgm:cxn modelId="{676D5BC8-BB33-48FA-8193-82B13208EC98}" srcId="{74B2FDFA-47C2-4D55-9607-6269DE0F61E9}" destId="{766E5036-8A11-4D01-B1FB-D09B5CA8C9BD}" srcOrd="3" destOrd="0" parTransId="{FC05A102-E468-4277-B615-5F194F5F2868}" sibTransId="{C1141E74-0716-491F-8FE8-5A43C28A65B9}"/>
    <dgm:cxn modelId="{E4C10FCF-CAAB-41FB-82FF-765A3954F537}" srcId="{74B2FDFA-47C2-4D55-9607-6269DE0F61E9}" destId="{6DC2E34C-BA40-4532-9224-A49D86A43E00}" srcOrd="0" destOrd="0" parTransId="{A834608E-EEEF-412B-9B30-19136893DEDC}" sibTransId="{9C276263-A8D7-41F9-B2B1-CAB207DFE501}"/>
    <dgm:cxn modelId="{59C7BAFB-86FE-F04E-BA73-E7F0C1AF069B}" type="presOf" srcId="{9C276263-A8D7-41F9-B2B1-CAB207DFE501}" destId="{3604314C-27EB-6C4A-9679-DC0E9DDEDAC0}" srcOrd="0" destOrd="0" presId="urn:microsoft.com/office/officeart/2005/8/layout/vProcess5"/>
    <dgm:cxn modelId="{E5751807-EAE3-7647-9875-F187A7CA632F}" type="presParOf" srcId="{3844EADA-BFA0-8D46-9AEA-D91350944A73}" destId="{E2936ADC-B7E0-474D-B54A-CA9DF07063AD}" srcOrd="0" destOrd="0" presId="urn:microsoft.com/office/officeart/2005/8/layout/vProcess5"/>
    <dgm:cxn modelId="{6A26885A-208D-974A-82DC-C9CED5441198}" type="presParOf" srcId="{3844EADA-BFA0-8D46-9AEA-D91350944A73}" destId="{36362D92-6F0F-9647-BCCF-9180030DF1D4}" srcOrd="1" destOrd="0" presId="urn:microsoft.com/office/officeart/2005/8/layout/vProcess5"/>
    <dgm:cxn modelId="{CB35D9E8-342D-EE4A-92F8-7ACEEBFBFEE9}" type="presParOf" srcId="{3844EADA-BFA0-8D46-9AEA-D91350944A73}" destId="{52690E8C-1E9F-074D-A68B-A0B6D1F31F50}" srcOrd="2" destOrd="0" presId="urn:microsoft.com/office/officeart/2005/8/layout/vProcess5"/>
    <dgm:cxn modelId="{F21FAE02-02BE-444F-A4C9-9A45E2D5D223}" type="presParOf" srcId="{3844EADA-BFA0-8D46-9AEA-D91350944A73}" destId="{920C26A0-DF40-4043-B039-D47D382D43F4}" srcOrd="3" destOrd="0" presId="urn:microsoft.com/office/officeart/2005/8/layout/vProcess5"/>
    <dgm:cxn modelId="{5A0F56E0-D201-8042-9290-702A9C51A444}" type="presParOf" srcId="{3844EADA-BFA0-8D46-9AEA-D91350944A73}" destId="{45424CCF-26A0-2940-B1EA-D3C1556D8AEF}" srcOrd="4" destOrd="0" presId="urn:microsoft.com/office/officeart/2005/8/layout/vProcess5"/>
    <dgm:cxn modelId="{AE2E31ED-2F90-1948-B09A-795EB55345CE}" type="presParOf" srcId="{3844EADA-BFA0-8D46-9AEA-D91350944A73}" destId="{5806D25E-E919-174F-BB50-F57363CBFE19}" srcOrd="5" destOrd="0" presId="urn:microsoft.com/office/officeart/2005/8/layout/vProcess5"/>
    <dgm:cxn modelId="{29090279-01DE-EA44-9332-D22AF3495BAA}" type="presParOf" srcId="{3844EADA-BFA0-8D46-9AEA-D91350944A73}" destId="{3604314C-27EB-6C4A-9679-DC0E9DDEDAC0}" srcOrd="6" destOrd="0" presId="urn:microsoft.com/office/officeart/2005/8/layout/vProcess5"/>
    <dgm:cxn modelId="{2CAA9440-BEEC-564C-8C2D-C7413DC4ADC7}" type="presParOf" srcId="{3844EADA-BFA0-8D46-9AEA-D91350944A73}" destId="{C29D4AE0-FD09-CF47-89B8-B30A76126BF2}" srcOrd="7" destOrd="0" presId="urn:microsoft.com/office/officeart/2005/8/layout/vProcess5"/>
    <dgm:cxn modelId="{5D1D098F-D59C-9144-A7B8-290D4BB472EA}" type="presParOf" srcId="{3844EADA-BFA0-8D46-9AEA-D91350944A73}" destId="{17EEF9C5-05C2-B844-8081-FEB2E5600709}" srcOrd="8" destOrd="0" presId="urn:microsoft.com/office/officeart/2005/8/layout/vProcess5"/>
    <dgm:cxn modelId="{B7CF003D-8392-C74A-9D5F-E5202A64EAA1}" type="presParOf" srcId="{3844EADA-BFA0-8D46-9AEA-D91350944A73}" destId="{11AD9705-C316-B044-A18D-8B46F0720AA6}" srcOrd="9" destOrd="0" presId="urn:microsoft.com/office/officeart/2005/8/layout/vProcess5"/>
    <dgm:cxn modelId="{0970459F-5CAD-CF44-9E51-C2CA074C72FB}" type="presParOf" srcId="{3844EADA-BFA0-8D46-9AEA-D91350944A73}" destId="{B5F6E784-82EF-AB46-A1BB-41708A592446}" srcOrd="10" destOrd="0" presId="urn:microsoft.com/office/officeart/2005/8/layout/vProcess5"/>
    <dgm:cxn modelId="{9079215E-1F13-E44A-99CF-AFD73B844D0A}" type="presParOf" srcId="{3844EADA-BFA0-8D46-9AEA-D91350944A73}" destId="{29A945CC-7178-6649-8A72-DC6CE0507AE9}" srcOrd="11" destOrd="0" presId="urn:microsoft.com/office/officeart/2005/8/layout/vProcess5"/>
    <dgm:cxn modelId="{4359F313-316A-1941-915D-424FA7B35A34}" type="presParOf" srcId="{3844EADA-BFA0-8D46-9AEA-D91350944A73}" destId="{F14D0231-6475-FF42-8D31-531B0199C63D}" srcOrd="12" destOrd="0" presId="urn:microsoft.com/office/officeart/2005/8/layout/vProcess5"/>
    <dgm:cxn modelId="{3FF18315-8BBD-B64A-A08C-4AC358B0BBB6}" type="presParOf" srcId="{3844EADA-BFA0-8D46-9AEA-D91350944A73}" destId="{BA41205F-F3F6-CA46-9B37-E4DBBE3C52C4}" srcOrd="13" destOrd="0" presId="urn:microsoft.com/office/officeart/2005/8/layout/vProcess5"/>
    <dgm:cxn modelId="{82DB9D34-132E-4A4F-9BE3-B6FB15E559CF}" type="presParOf" srcId="{3844EADA-BFA0-8D46-9AEA-D91350944A73}" destId="{DDFF0439-8E34-4D45-86BC-5B157EE2D2A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B9E8518-18C1-4804-9C07-834440EFB36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BB02DD-C2E3-454A-A37D-21F1F452C48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Key Influencers Visual</a:t>
          </a:r>
          <a:endParaRPr lang="en-US" dirty="0"/>
        </a:p>
      </dgm:t>
    </dgm:pt>
    <dgm:pt modelId="{77217562-4232-4326-BEE3-51FD2DEFF171}" type="parTrans" cxnId="{7F1D1966-6644-4201-AEB1-7506E69E5062}">
      <dgm:prSet/>
      <dgm:spPr/>
      <dgm:t>
        <a:bodyPr/>
        <a:lstStyle/>
        <a:p>
          <a:endParaRPr lang="en-US"/>
        </a:p>
      </dgm:t>
    </dgm:pt>
    <dgm:pt modelId="{F2E38B5A-B744-4CD3-9019-D34399F6E88C}" type="sibTrans" cxnId="{7F1D1966-6644-4201-AEB1-7506E69E5062}">
      <dgm:prSet/>
      <dgm:spPr/>
      <dgm:t>
        <a:bodyPr/>
        <a:lstStyle/>
        <a:p>
          <a:endParaRPr lang="en-US"/>
        </a:p>
      </dgm:t>
    </dgm:pt>
    <dgm:pt modelId="{24E3D2B1-FF24-446B-ADE6-A610FCC5565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Automatically shows which factors (e.g., age, dosage, comorbidities) influence outcomes like adverse drug reactions.</a:t>
          </a:r>
          <a:endParaRPr lang="en-US"/>
        </a:p>
      </dgm:t>
    </dgm:pt>
    <dgm:pt modelId="{9197024A-A204-4DEB-92A0-98BD4D96F209}" type="parTrans" cxnId="{AA2B25C8-4270-42EB-9C62-A01C6BE4E8DA}">
      <dgm:prSet/>
      <dgm:spPr/>
      <dgm:t>
        <a:bodyPr/>
        <a:lstStyle/>
        <a:p>
          <a:endParaRPr lang="en-US"/>
        </a:p>
      </dgm:t>
    </dgm:pt>
    <dgm:pt modelId="{4AAEF4BF-8B36-4C60-9240-5F3C8993E34F}" type="sibTrans" cxnId="{AA2B25C8-4270-42EB-9C62-A01C6BE4E8DA}">
      <dgm:prSet/>
      <dgm:spPr/>
      <dgm:t>
        <a:bodyPr/>
        <a:lstStyle/>
        <a:p>
          <a:endParaRPr lang="en-US"/>
        </a:p>
      </dgm:t>
    </dgm:pt>
    <dgm:pt modelId="{3FA06F08-47DE-4285-AE37-0BF5609F9D5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Decomposition Tree</a:t>
          </a:r>
          <a:endParaRPr lang="en-US"/>
        </a:p>
      </dgm:t>
    </dgm:pt>
    <dgm:pt modelId="{E2BBDAC4-E3CE-4C11-B8C1-DB5AD2BC0F23}" type="parTrans" cxnId="{73AEC38D-3C95-444D-ADAD-0E8892B3F98C}">
      <dgm:prSet/>
      <dgm:spPr/>
      <dgm:t>
        <a:bodyPr/>
        <a:lstStyle/>
        <a:p>
          <a:endParaRPr lang="en-US"/>
        </a:p>
      </dgm:t>
    </dgm:pt>
    <dgm:pt modelId="{E1FD651F-C321-404A-92C9-F69C5599A36A}" type="sibTrans" cxnId="{73AEC38D-3C95-444D-ADAD-0E8892B3F98C}">
      <dgm:prSet/>
      <dgm:spPr/>
      <dgm:t>
        <a:bodyPr/>
        <a:lstStyle/>
        <a:p>
          <a:endParaRPr lang="en-US"/>
        </a:p>
      </dgm:t>
    </dgm:pt>
    <dgm:pt modelId="{4C4F1757-DDCD-45AC-BD75-24EABD7F9AE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Lets users explore data hierarchically (e.g., ADR by drug class → hospital → age group).</a:t>
          </a:r>
          <a:endParaRPr lang="en-US"/>
        </a:p>
      </dgm:t>
    </dgm:pt>
    <dgm:pt modelId="{6B39D15E-A20E-4FE5-83CF-35DCD230F8EB}" type="parTrans" cxnId="{5F77AF05-8F2C-4BEE-98EE-7FC5AEF06342}">
      <dgm:prSet/>
      <dgm:spPr/>
      <dgm:t>
        <a:bodyPr/>
        <a:lstStyle/>
        <a:p>
          <a:endParaRPr lang="en-US"/>
        </a:p>
      </dgm:t>
    </dgm:pt>
    <dgm:pt modelId="{695060EF-F820-43EF-802D-5FA81B115012}" type="sibTrans" cxnId="{5F77AF05-8F2C-4BEE-98EE-7FC5AEF06342}">
      <dgm:prSet/>
      <dgm:spPr/>
      <dgm:t>
        <a:bodyPr/>
        <a:lstStyle/>
        <a:p>
          <a:endParaRPr lang="en-US"/>
        </a:p>
      </dgm:t>
    </dgm:pt>
    <dgm:pt modelId="{F3437818-42AC-4A58-A806-ACF3A26BEA1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Forecasting &amp; Trend Analysis</a:t>
          </a:r>
          <a:endParaRPr lang="en-US"/>
        </a:p>
      </dgm:t>
    </dgm:pt>
    <dgm:pt modelId="{BB0F19E2-006C-494D-AAEB-FF2951425705}" type="parTrans" cxnId="{C283FEF2-394A-482A-8056-6D567AF8AEFE}">
      <dgm:prSet/>
      <dgm:spPr/>
      <dgm:t>
        <a:bodyPr/>
        <a:lstStyle/>
        <a:p>
          <a:endParaRPr lang="en-US"/>
        </a:p>
      </dgm:t>
    </dgm:pt>
    <dgm:pt modelId="{886FFF7E-3B97-452C-91C4-C1574A615ADA}" type="sibTrans" cxnId="{C283FEF2-394A-482A-8056-6D567AF8AEFE}">
      <dgm:prSet/>
      <dgm:spPr/>
      <dgm:t>
        <a:bodyPr/>
        <a:lstStyle/>
        <a:p>
          <a:endParaRPr lang="en-US"/>
        </a:p>
      </dgm:t>
    </dgm:pt>
    <dgm:pt modelId="{BC12766B-6A88-4C0C-87E9-B53F5EBB67F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Time series forecasting for patient admission rates, adverse drug reports over months.</a:t>
          </a:r>
          <a:endParaRPr lang="en-US"/>
        </a:p>
      </dgm:t>
    </dgm:pt>
    <dgm:pt modelId="{7B36E549-35C8-49F2-92B8-051EC0762C52}" type="parTrans" cxnId="{5878E13A-21BF-4FB1-81B1-4DC661BC7375}">
      <dgm:prSet/>
      <dgm:spPr/>
      <dgm:t>
        <a:bodyPr/>
        <a:lstStyle/>
        <a:p>
          <a:endParaRPr lang="en-US"/>
        </a:p>
      </dgm:t>
    </dgm:pt>
    <dgm:pt modelId="{79076830-29AB-4EC0-AB67-4FAEF72052E2}" type="sibTrans" cxnId="{5878E13A-21BF-4FB1-81B1-4DC661BC7375}">
      <dgm:prSet/>
      <dgm:spPr/>
      <dgm:t>
        <a:bodyPr/>
        <a:lstStyle/>
        <a:p>
          <a:endParaRPr lang="en-US"/>
        </a:p>
      </dgm:t>
    </dgm:pt>
    <dgm:pt modelId="{537E43A3-CE09-4F09-8D1A-C2CBB41E96A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Q&amp;A (Natural Language Queries)</a:t>
          </a:r>
          <a:endParaRPr lang="en-US"/>
        </a:p>
      </dgm:t>
    </dgm:pt>
    <dgm:pt modelId="{1B94E1B1-58E1-4FCA-99F4-6CCB639D59F1}" type="parTrans" cxnId="{829325E3-6E0E-4C58-A0F4-EBF5C36D4DF8}">
      <dgm:prSet/>
      <dgm:spPr/>
      <dgm:t>
        <a:bodyPr/>
        <a:lstStyle/>
        <a:p>
          <a:endParaRPr lang="en-US"/>
        </a:p>
      </dgm:t>
    </dgm:pt>
    <dgm:pt modelId="{5D18D5AD-0B6A-4CD7-8A13-0196DED837A1}" type="sibTrans" cxnId="{829325E3-6E0E-4C58-A0F4-EBF5C36D4DF8}">
      <dgm:prSet/>
      <dgm:spPr/>
      <dgm:t>
        <a:bodyPr/>
        <a:lstStyle/>
        <a:p>
          <a:endParaRPr lang="en-US"/>
        </a:p>
      </dgm:t>
    </dgm:pt>
    <dgm:pt modelId="{64919A3F-CBF8-41DF-B2E5-F64AA7CE108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Participants can </a:t>
          </a:r>
          <a:r>
            <a:rPr lang="en-GB" i="1"/>
            <a:t>type questions</a:t>
          </a:r>
          <a:r>
            <a:rPr lang="en-GB"/>
            <a:t> like </a:t>
          </a:r>
          <a:r>
            <a:rPr lang="en-GB" i="1"/>
            <a:t>“Which drug had the highest number of side effects in 2024?”</a:t>
          </a:r>
          <a:r>
            <a:rPr lang="en-GB"/>
            <a:t> and Power BI generates a visual.</a:t>
          </a:r>
          <a:endParaRPr lang="en-US"/>
        </a:p>
      </dgm:t>
    </dgm:pt>
    <dgm:pt modelId="{7815B41B-5EBD-4605-9C95-D2A7F552C5AD}" type="parTrans" cxnId="{A0D3FA28-EAE6-438D-8EB2-905FCEAFBEFB}">
      <dgm:prSet/>
      <dgm:spPr/>
      <dgm:t>
        <a:bodyPr/>
        <a:lstStyle/>
        <a:p>
          <a:endParaRPr lang="en-US"/>
        </a:p>
      </dgm:t>
    </dgm:pt>
    <dgm:pt modelId="{36B522F0-9247-4647-9F85-1626BF9AFA09}" type="sibTrans" cxnId="{A0D3FA28-EAE6-438D-8EB2-905FCEAFBEFB}">
      <dgm:prSet/>
      <dgm:spPr/>
      <dgm:t>
        <a:bodyPr/>
        <a:lstStyle/>
        <a:p>
          <a:endParaRPr lang="en-US"/>
        </a:p>
      </dgm:t>
    </dgm:pt>
    <dgm:pt modelId="{98BEA407-C8C7-454E-ABE8-877B2073981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Quick Insights</a:t>
          </a:r>
          <a:endParaRPr lang="en-US"/>
        </a:p>
      </dgm:t>
    </dgm:pt>
    <dgm:pt modelId="{3ED6067F-87E6-4113-A2B8-F0CF6260D0CC}" type="parTrans" cxnId="{B2AD9CC0-E877-43CF-9C60-3C469565AF2C}">
      <dgm:prSet/>
      <dgm:spPr/>
      <dgm:t>
        <a:bodyPr/>
        <a:lstStyle/>
        <a:p>
          <a:endParaRPr lang="en-US"/>
        </a:p>
      </dgm:t>
    </dgm:pt>
    <dgm:pt modelId="{AFCFE5C3-E0BB-4FE3-BD11-242F335C6863}" type="sibTrans" cxnId="{B2AD9CC0-E877-43CF-9C60-3C469565AF2C}">
      <dgm:prSet/>
      <dgm:spPr/>
      <dgm:t>
        <a:bodyPr/>
        <a:lstStyle/>
        <a:p>
          <a:endParaRPr lang="en-US"/>
        </a:p>
      </dgm:t>
    </dgm:pt>
    <dgm:pt modelId="{FE394212-E415-4D09-A7E5-8D9A2B6E063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Power BI can scan datasets and highlight anomalies, trends, and correlations automatically.</a:t>
          </a:r>
          <a:endParaRPr lang="en-US"/>
        </a:p>
      </dgm:t>
    </dgm:pt>
    <dgm:pt modelId="{12D3B5B3-9F1B-4528-9085-3D5BE9C1AA68}" type="parTrans" cxnId="{DC0AB2A1-9B75-4385-97BF-F6B654B601F0}">
      <dgm:prSet/>
      <dgm:spPr/>
      <dgm:t>
        <a:bodyPr/>
        <a:lstStyle/>
        <a:p>
          <a:endParaRPr lang="en-US"/>
        </a:p>
      </dgm:t>
    </dgm:pt>
    <dgm:pt modelId="{CAC742D2-1EE7-4E01-BB54-0E9E3BD6E0AE}" type="sibTrans" cxnId="{DC0AB2A1-9B75-4385-97BF-F6B654B601F0}">
      <dgm:prSet/>
      <dgm:spPr/>
      <dgm:t>
        <a:bodyPr/>
        <a:lstStyle/>
        <a:p>
          <a:endParaRPr lang="en-US"/>
        </a:p>
      </dgm:t>
    </dgm:pt>
    <dgm:pt modelId="{CFC9A07F-78A4-4A0F-A76B-821F398C36AA}" type="pres">
      <dgm:prSet presAssocID="{EB9E8518-18C1-4804-9C07-834440EFB36F}" presName="root" presStyleCnt="0">
        <dgm:presLayoutVars>
          <dgm:dir/>
          <dgm:resizeHandles val="exact"/>
        </dgm:presLayoutVars>
      </dgm:prSet>
      <dgm:spPr/>
    </dgm:pt>
    <dgm:pt modelId="{7DA6B440-DE62-4EF3-959C-572A861988FF}" type="pres">
      <dgm:prSet presAssocID="{4CBB02DD-C2E3-454A-A37D-21F1F452C487}" presName="compNode" presStyleCnt="0"/>
      <dgm:spPr/>
    </dgm:pt>
    <dgm:pt modelId="{ADD4A87B-9652-45FD-816F-AAF7329D36F6}" type="pres">
      <dgm:prSet presAssocID="{4CBB02DD-C2E3-454A-A37D-21F1F452C487}" presName="bgRect" presStyleLbl="bgShp" presStyleIdx="0" presStyleCnt="5"/>
      <dgm:spPr/>
    </dgm:pt>
    <dgm:pt modelId="{BB179DE0-9251-4890-B163-E2DF01929A88}" type="pres">
      <dgm:prSet presAssocID="{4CBB02DD-C2E3-454A-A37D-21F1F452C48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E3C35EF-2DDA-45A5-93DD-29363AABA40F}" type="pres">
      <dgm:prSet presAssocID="{4CBB02DD-C2E3-454A-A37D-21F1F452C487}" presName="spaceRect" presStyleCnt="0"/>
      <dgm:spPr/>
    </dgm:pt>
    <dgm:pt modelId="{B030D06B-4456-4D6C-8AAD-A80D18C803DE}" type="pres">
      <dgm:prSet presAssocID="{4CBB02DD-C2E3-454A-A37D-21F1F452C487}" presName="parTx" presStyleLbl="revTx" presStyleIdx="0" presStyleCnt="10">
        <dgm:presLayoutVars>
          <dgm:chMax val="0"/>
          <dgm:chPref val="0"/>
        </dgm:presLayoutVars>
      </dgm:prSet>
      <dgm:spPr/>
    </dgm:pt>
    <dgm:pt modelId="{6E490FC3-4A84-4BFD-884B-711FB44C7A75}" type="pres">
      <dgm:prSet presAssocID="{4CBB02DD-C2E3-454A-A37D-21F1F452C487}" presName="desTx" presStyleLbl="revTx" presStyleIdx="1" presStyleCnt="10">
        <dgm:presLayoutVars/>
      </dgm:prSet>
      <dgm:spPr/>
    </dgm:pt>
    <dgm:pt modelId="{85AB3AF3-3E3F-4412-B765-447CA17B00DE}" type="pres">
      <dgm:prSet presAssocID="{F2E38B5A-B744-4CD3-9019-D34399F6E88C}" presName="sibTrans" presStyleCnt="0"/>
      <dgm:spPr/>
    </dgm:pt>
    <dgm:pt modelId="{C0F46519-5DEB-4896-B251-74646D9D5E6B}" type="pres">
      <dgm:prSet presAssocID="{3FA06F08-47DE-4285-AE37-0BF5609F9D59}" presName="compNode" presStyleCnt="0"/>
      <dgm:spPr/>
    </dgm:pt>
    <dgm:pt modelId="{8395D304-AC91-4D35-B6F1-B42E0EE8576C}" type="pres">
      <dgm:prSet presAssocID="{3FA06F08-47DE-4285-AE37-0BF5609F9D59}" presName="bgRect" presStyleLbl="bgShp" presStyleIdx="1" presStyleCnt="5"/>
      <dgm:spPr/>
    </dgm:pt>
    <dgm:pt modelId="{2EC87671-4124-4E54-AAA1-450E926E56BE}" type="pres">
      <dgm:prSet presAssocID="{3FA06F08-47DE-4285-AE37-0BF5609F9D5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FB1B7FA2-70F7-4E7D-AD3B-C2DA019AB91A}" type="pres">
      <dgm:prSet presAssocID="{3FA06F08-47DE-4285-AE37-0BF5609F9D59}" presName="spaceRect" presStyleCnt="0"/>
      <dgm:spPr/>
    </dgm:pt>
    <dgm:pt modelId="{CC8ADE5E-4439-45C1-B25C-84FAB9E88FFC}" type="pres">
      <dgm:prSet presAssocID="{3FA06F08-47DE-4285-AE37-0BF5609F9D59}" presName="parTx" presStyleLbl="revTx" presStyleIdx="2" presStyleCnt="10">
        <dgm:presLayoutVars>
          <dgm:chMax val="0"/>
          <dgm:chPref val="0"/>
        </dgm:presLayoutVars>
      </dgm:prSet>
      <dgm:spPr/>
    </dgm:pt>
    <dgm:pt modelId="{573765BA-0641-40D2-A08B-44604E6C105A}" type="pres">
      <dgm:prSet presAssocID="{3FA06F08-47DE-4285-AE37-0BF5609F9D59}" presName="desTx" presStyleLbl="revTx" presStyleIdx="3" presStyleCnt="10">
        <dgm:presLayoutVars/>
      </dgm:prSet>
      <dgm:spPr/>
    </dgm:pt>
    <dgm:pt modelId="{308FF8B2-A8EE-4C55-9E23-D6EF104A7289}" type="pres">
      <dgm:prSet presAssocID="{E1FD651F-C321-404A-92C9-F69C5599A36A}" presName="sibTrans" presStyleCnt="0"/>
      <dgm:spPr/>
    </dgm:pt>
    <dgm:pt modelId="{3596B7BA-2131-4B1F-BD0A-59B077BAC59E}" type="pres">
      <dgm:prSet presAssocID="{F3437818-42AC-4A58-A806-ACF3A26BEA1E}" presName="compNode" presStyleCnt="0"/>
      <dgm:spPr/>
    </dgm:pt>
    <dgm:pt modelId="{BA274A4E-2EBE-4057-BD15-3D4F7A059956}" type="pres">
      <dgm:prSet presAssocID="{F3437818-42AC-4A58-A806-ACF3A26BEA1E}" presName="bgRect" presStyleLbl="bgShp" presStyleIdx="2" presStyleCnt="5"/>
      <dgm:spPr/>
    </dgm:pt>
    <dgm:pt modelId="{32129AB5-CC70-4359-B9E6-94FCDF7AB038}" type="pres">
      <dgm:prSet presAssocID="{F3437818-42AC-4A58-A806-ACF3A26BEA1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53176A19-F033-4B35-88D6-4D99BF7A252C}" type="pres">
      <dgm:prSet presAssocID="{F3437818-42AC-4A58-A806-ACF3A26BEA1E}" presName="spaceRect" presStyleCnt="0"/>
      <dgm:spPr/>
    </dgm:pt>
    <dgm:pt modelId="{CFA43378-84D5-4B71-A2B5-BB530F6F4B2D}" type="pres">
      <dgm:prSet presAssocID="{F3437818-42AC-4A58-A806-ACF3A26BEA1E}" presName="parTx" presStyleLbl="revTx" presStyleIdx="4" presStyleCnt="10">
        <dgm:presLayoutVars>
          <dgm:chMax val="0"/>
          <dgm:chPref val="0"/>
        </dgm:presLayoutVars>
      </dgm:prSet>
      <dgm:spPr/>
    </dgm:pt>
    <dgm:pt modelId="{B06229D8-E9A9-4536-8840-D36A913BE862}" type="pres">
      <dgm:prSet presAssocID="{F3437818-42AC-4A58-A806-ACF3A26BEA1E}" presName="desTx" presStyleLbl="revTx" presStyleIdx="5" presStyleCnt="10">
        <dgm:presLayoutVars/>
      </dgm:prSet>
      <dgm:spPr/>
    </dgm:pt>
    <dgm:pt modelId="{70A05B43-4813-46D3-9257-D4840FCA6D0D}" type="pres">
      <dgm:prSet presAssocID="{886FFF7E-3B97-452C-91C4-C1574A615ADA}" presName="sibTrans" presStyleCnt="0"/>
      <dgm:spPr/>
    </dgm:pt>
    <dgm:pt modelId="{EF49F79E-D0D5-408C-826A-23D02B8CBEC2}" type="pres">
      <dgm:prSet presAssocID="{537E43A3-CE09-4F09-8D1A-C2CBB41E96A9}" presName="compNode" presStyleCnt="0"/>
      <dgm:spPr/>
    </dgm:pt>
    <dgm:pt modelId="{96984EE3-0A72-49A7-90C6-08A06E336386}" type="pres">
      <dgm:prSet presAssocID="{537E43A3-CE09-4F09-8D1A-C2CBB41E96A9}" presName="bgRect" presStyleLbl="bgShp" presStyleIdx="3" presStyleCnt="5"/>
      <dgm:spPr/>
    </dgm:pt>
    <dgm:pt modelId="{1821003E-0550-4E7F-9DC1-4381EF82680E}" type="pres">
      <dgm:prSet presAssocID="{537E43A3-CE09-4F09-8D1A-C2CBB41E96A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9D3341AE-8D29-430F-A69F-947E205769EE}" type="pres">
      <dgm:prSet presAssocID="{537E43A3-CE09-4F09-8D1A-C2CBB41E96A9}" presName="spaceRect" presStyleCnt="0"/>
      <dgm:spPr/>
    </dgm:pt>
    <dgm:pt modelId="{22548847-5DF3-43AA-8355-C804DF696378}" type="pres">
      <dgm:prSet presAssocID="{537E43A3-CE09-4F09-8D1A-C2CBB41E96A9}" presName="parTx" presStyleLbl="revTx" presStyleIdx="6" presStyleCnt="10">
        <dgm:presLayoutVars>
          <dgm:chMax val="0"/>
          <dgm:chPref val="0"/>
        </dgm:presLayoutVars>
      </dgm:prSet>
      <dgm:spPr/>
    </dgm:pt>
    <dgm:pt modelId="{514A09EC-76C9-4928-9181-3CA59E6EE39F}" type="pres">
      <dgm:prSet presAssocID="{537E43A3-CE09-4F09-8D1A-C2CBB41E96A9}" presName="desTx" presStyleLbl="revTx" presStyleIdx="7" presStyleCnt="10">
        <dgm:presLayoutVars/>
      </dgm:prSet>
      <dgm:spPr/>
    </dgm:pt>
    <dgm:pt modelId="{0349478D-2E44-4D75-91BF-C404B6CA277B}" type="pres">
      <dgm:prSet presAssocID="{5D18D5AD-0B6A-4CD7-8A13-0196DED837A1}" presName="sibTrans" presStyleCnt="0"/>
      <dgm:spPr/>
    </dgm:pt>
    <dgm:pt modelId="{05667FEF-3C66-4237-9431-7F262748AB59}" type="pres">
      <dgm:prSet presAssocID="{98BEA407-C8C7-454E-ABE8-877B20739818}" presName="compNode" presStyleCnt="0"/>
      <dgm:spPr/>
    </dgm:pt>
    <dgm:pt modelId="{C4C5AF22-27A1-4B5B-BE3E-B5F6921BA2A7}" type="pres">
      <dgm:prSet presAssocID="{98BEA407-C8C7-454E-ABE8-877B20739818}" presName="bgRect" presStyleLbl="bgShp" presStyleIdx="4" presStyleCnt="5"/>
      <dgm:spPr/>
    </dgm:pt>
    <dgm:pt modelId="{48CE4FA9-6DCF-459A-BC36-26C5F181CF02}" type="pres">
      <dgm:prSet presAssocID="{98BEA407-C8C7-454E-ABE8-877B2073981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853B224-513B-43C7-A72C-40ECFF47CE27}" type="pres">
      <dgm:prSet presAssocID="{98BEA407-C8C7-454E-ABE8-877B20739818}" presName="spaceRect" presStyleCnt="0"/>
      <dgm:spPr/>
    </dgm:pt>
    <dgm:pt modelId="{C923A7C3-8CAB-4D59-B6DD-DE80D6B8593B}" type="pres">
      <dgm:prSet presAssocID="{98BEA407-C8C7-454E-ABE8-877B20739818}" presName="parTx" presStyleLbl="revTx" presStyleIdx="8" presStyleCnt="10">
        <dgm:presLayoutVars>
          <dgm:chMax val="0"/>
          <dgm:chPref val="0"/>
        </dgm:presLayoutVars>
      </dgm:prSet>
      <dgm:spPr/>
    </dgm:pt>
    <dgm:pt modelId="{334E8F0D-A8EA-4845-B4B9-30975D1205ED}" type="pres">
      <dgm:prSet presAssocID="{98BEA407-C8C7-454E-ABE8-877B20739818}" presName="desTx" presStyleLbl="revTx" presStyleIdx="9" presStyleCnt="10">
        <dgm:presLayoutVars/>
      </dgm:prSet>
      <dgm:spPr/>
    </dgm:pt>
  </dgm:ptLst>
  <dgm:cxnLst>
    <dgm:cxn modelId="{96900603-AE5A-4D41-B7E6-CA83EED6B022}" type="presOf" srcId="{EB9E8518-18C1-4804-9C07-834440EFB36F}" destId="{CFC9A07F-78A4-4A0F-A76B-821F398C36AA}" srcOrd="0" destOrd="0" presId="urn:microsoft.com/office/officeart/2018/2/layout/IconVerticalSolidList"/>
    <dgm:cxn modelId="{5F77AF05-8F2C-4BEE-98EE-7FC5AEF06342}" srcId="{3FA06F08-47DE-4285-AE37-0BF5609F9D59}" destId="{4C4F1757-DDCD-45AC-BD75-24EABD7F9AEB}" srcOrd="0" destOrd="0" parTransId="{6B39D15E-A20E-4FE5-83CF-35DCD230F8EB}" sibTransId="{695060EF-F820-43EF-802D-5FA81B115012}"/>
    <dgm:cxn modelId="{33C63216-7847-4124-BE5F-5C54CE1D1169}" type="presOf" srcId="{4CBB02DD-C2E3-454A-A37D-21F1F452C487}" destId="{B030D06B-4456-4D6C-8AAD-A80D18C803DE}" srcOrd="0" destOrd="0" presId="urn:microsoft.com/office/officeart/2018/2/layout/IconVerticalSolidList"/>
    <dgm:cxn modelId="{A0D3FA28-EAE6-438D-8EB2-905FCEAFBEFB}" srcId="{537E43A3-CE09-4F09-8D1A-C2CBB41E96A9}" destId="{64919A3F-CBF8-41DF-B2E5-F64AA7CE1089}" srcOrd="0" destOrd="0" parTransId="{7815B41B-5EBD-4605-9C95-D2A7F552C5AD}" sibTransId="{36B522F0-9247-4647-9F85-1626BF9AFA09}"/>
    <dgm:cxn modelId="{81B2422C-654A-4514-856F-ACE487D0AB69}" type="presOf" srcId="{64919A3F-CBF8-41DF-B2E5-F64AA7CE1089}" destId="{514A09EC-76C9-4928-9181-3CA59E6EE39F}" srcOrd="0" destOrd="0" presId="urn:microsoft.com/office/officeart/2018/2/layout/IconVerticalSolidList"/>
    <dgm:cxn modelId="{5878E13A-21BF-4FB1-81B1-4DC661BC7375}" srcId="{F3437818-42AC-4A58-A806-ACF3A26BEA1E}" destId="{BC12766B-6A88-4C0C-87E9-B53F5EBB67F2}" srcOrd="0" destOrd="0" parTransId="{7B36E549-35C8-49F2-92B8-051EC0762C52}" sibTransId="{79076830-29AB-4EC0-AB67-4FAEF72052E2}"/>
    <dgm:cxn modelId="{3E320D66-9A0A-4956-91E3-6D594D288F07}" type="presOf" srcId="{98BEA407-C8C7-454E-ABE8-877B20739818}" destId="{C923A7C3-8CAB-4D59-B6DD-DE80D6B8593B}" srcOrd="0" destOrd="0" presId="urn:microsoft.com/office/officeart/2018/2/layout/IconVerticalSolidList"/>
    <dgm:cxn modelId="{7F1D1966-6644-4201-AEB1-7506E69E5062}" srcId="{EB9E8518-18C1-4804-9C07-834440EFB36F}" destId="{4CBB02DD-C2E3-454A-A37D-21F1F452C487}" srcOrd="0" destOrd="0" parTransId="{77217562-4232-4326-BEE3-51FD2DEFF171}" sibTransId="{F2E38B5A-B744-4CD3-9019-D34399F6E88C}"/>
    <dgm:cxn modelId="{C299E074-BE9A-4438-A0C4-1527C7B0E1C7}" type="presOf" srcId="{3FA06F08-47DE-4285-AE37-0BF5609F9D59}" destId="{CC8ADE5E-4439-45C1-B25C-84FAB9E88FFC}" srcOrd="0" destOrd="0" presId="urn:microsoft.com/office/officeart/2018/2/layout/IconVerticalSolidList"/>
    <dgm:cxn modelId="{DEEBCA7B-E69B-49B5-9EF5-DAAE26B7688D}" type="presOf" srcId="{FE394212-E415-4D09-A7E5-8D9A2B6E063B}" destId="{334E8F0D-A8EA-4845-B4B9-30975D1205ED}" srcOrd="0" destOrd="0" presId="urn:microsoft.com/office/officeart/2018/2/layout/IconVerticalSolidList"/>
    <dgm:cxn modelId="{73AEC38D-3C95-444D-ADAD-0E8892B3F98C}" srcId="{EB9E8518-18C1-4804-9C07-834440EFB36F}" destId="{3FA06F08-47DE-4285-AE37-0BF5609F9D59}" srcOrd="1" destOrd="0" parTransId="{E2BBDAC4-E3CE-4C11-B8C1-DB5AD2BC0F23}" sibTransId="{E1FD651F-C321-404A-92C9-F69C5599A36A}"/>
    <dgm:cxn modelId="{DC0AB2A1-9B75-4385-97BF-F6B654B601F0}" srcId="{98BEA407-C8C7-454E-ABE8-877B20739818}" destId="{FE394212-E415-4D09-A7E5-8D9A2B6E063B}" srcOrd="0" destOrd="0" parTransId="{12D3B5B3-9F1B-4528-9085-3D5BE9C1AA68}" sibTransId="{CAC742D2-1EE7-4E01-BB54-0E9E3BD6E0AE}"/>
    <dgm:cxn modelId="{229E4CA5-6682-4357-8B64-57F655FA34CC}" type="presOf" srcId="{24E3D2B1-FF24-446B-ADE6-A610FCC55657}" destId="{6E490FC3-4A84-4BFD-884B-711FB44C7A75}" srcOrd="0" destOrd="0" presId="urn:microsoft.com/office/officeart/2018/2/layout/IconVerticalSolidList"/>
    <dgm:cxn modelId="{B2AD9CC0-E877-43CF-9C60-3C469565AF2C}" srcId="{EB9E8518-18C1-4804-9C07-834440EFB36F}" destId="{98BEA407-C8C7-454E-ABE8-877B20739818}" srcOrd="4" destOrd="0" parTransId="{3ED6067F-87E6-4113-A2B8-F0CF6260D0CC}" sibTransId="{AFCFE5C3-E0BB-4FE3-BD11-242F335C6863}"/>
    <dgm:cxn modelId="{AA2B25C8-4270-42EB-9C62-A01C6BE4E8DA}" srcId="{4CBB02DD-C2E3-454A-A37D-21F1F452C487}" destId="{24E3D2B1-FF24-446B-ADE6-A610FCC55657}" srcOrd="0" destOrd="0" parTransId="{9197024A-A204-4DEB-92A0-98BD4D96F209}" sibTransId="{4AAEF4BF-8B36-4C60-9240-5F3C8993E34F}"/>
    <dgm:cxn modelId="{8F426CD5-082C-41CC-B582-DC11886B92E5}" type="presOf" srcId="{BC12766B-6A88-4C0C-87E9-B53F5EBB67F2}" destId="{B06229D8-E9A9-4536-8840-D36A913BE862}" srcOrd="0" destOrd="0" presId="urn:microsoft.com/office/officeart/2018/2/layout/IconVerticalSolidList"/>
    <dgm:cxn modelId="{87A8FFE2-7DAB-488F-8A32-172B403455BA}" type="presOf" srcId="{F3437818-42AC-4A58-A806-ACF3A26BEA1E}" destId="{CFA43378-84D5-4B71-A2B5-BB530F6F4B2D}" srcOrd="0" destOrd="0" presId="urn:microsoft.com/office/officeart/2018/2/layout/IconVerticalSolidList"/>
    <dgm:cxn modelId="{829325E3-6E0E-4C58-A0F4-EBF5C36D4DF8}" srcId="{EB9E8518-18C1-4804-9C07-834440EFB36F}" destId="{537E43A3-CE09-4F09-8D1A-C2CBB41E96A9}" srcOrd="3" destOrd="0" parTransId="{1B94E1B1-58E1-4FCA-99F4-6CCB639D59F1}" sibTransId="{5D18D5AD-0B6A-4CD7-8A13-0196DED837A1}"/>
    <dgm:cxn modelId="{7B20E3E3-4CBF-4C49-ACBC-45DFC33D778C}" type="presOf" srcId="{537E43A3-CE09-4F09-8D1A-C2CBB41E96A9}" destId="{22548847-5DF3-43AA-8355-C804DF696378}" srcOrd="0" destOrd="0" presId="urn:microsoft.com/office/officeart/2018/2/layout/IconVerticalSolidList"/>
    <dgm:cxn modelId="{8674D2F0-C787-4BDF-B191-C4222F2273F7}" type="presOf" srcId="{4C4F1757-DDCD-45AC-BD75-24EABD7F9AEB}" destId="{573765BA-0641-40D2-A08B-44604E6C105A}" srcOrd="0" destOrd="0" presId="urn:microsoft.com/office/officeart/2018/2/layout/IconVerticalSolidList"/>
    <dgm:cxn modelId="{C283FEF2-394A-482A-8056-6D567AF8AEFE}" srcId="{EB9E8518-18C1-4804-9C07-834440EFB36F}" destId="{F3437818-42AC-4A58-A806-ACF3A26BEA1E}" srcOrd="2" destOrd="0" parTransId="{BB0F19E2-006C-494D-AAEB-FF2951425705}" sibTransId="{886FFF7E-3B97-452C-91C4-C1574A615ADA}"/>
    <dgm:cxn modelId="{BCAB0B96-C52F-4E94-96FC-9FBF474C296B}" type="presParOf" srcId="{CFC9A07F-78A4-4A0F-A76B-821F398C36AA}" destId="{7DA6B440-DE62-4EF3-959C-572A861988FF}" srcOrd="0" destOrd="0" presId="urn:microsoft.com/office/officeart/2018/2/layout/IconVerticalSolidList"/>
    <dgm:cxn modelId="{019C26B1-05F2-49F4-933D-CD3DA8A03DD7}" type="presParOf" srcId="{7DA6B440-DE62-4EF3-959C-572A861988FF}" destId="{ADD4A87B-9652-45FD-816F-AAF7329D36F6}" srcOrd="0" destOrd="0" presId="urn:microsoft.com/office/officeart/2018/2/layout/IconVerticalSolidList"/>
    <dgm:cxn modelId="{B604EEA3-B78F-47E7-AA6F-14A013928C49}" type="presParOf" srcId="{7DA6B440-DE62-4EF3-959C-572A861988FF}" destId="{BB179DE0-9251-4890-B163-E2DF01929A88}" srcOrd="1" destOrd="0" presId="urn:microsoft.com/office/officeart/2018/2/layout/IconVerticalSolidList"/>
    <dgm:cxn modelId="{8749490C-8FEA-47FE-A3B0-FCA18D041C2F}" type="presParOf" srcId="{7DA6B440-DE62-4EF3-959C-572A861988FF}" destId="{6E3C35EF-2DDA-45A5-93DD-29363AABA40F}" srcOrd="2" destOrd="0" presId="urn:microsoft.com/office/officeart/2018/2/layout/IconVerticalSolidList"/>
    <dgm:cxn modelId="{EACA1A21-3F17-4316-88F4-69E8372FBCEB}" type="presParOf" srcId="{7DA6B440-DE62-4EF3-959C-572A861988FF}" destId="{B030D06B-4456-4D6C-8AAD-A80D18C803DE}" srcOrd="3" destOrd="0" presId="urn:microsoft.com/office/officeart/2018/2/layout/IconVerticalSolidList"/>
    <dgm:cxn modelId="{D45364F7-E782-4F91-A72F-2E50250AAB62}" type="presParOf" srcId="{7DA6B440-DE62-4EF3-959C-572A861988FF}" destId="{6E490FC3-4A84-4BFD-884B-711FB44C7A75}" srcOrd="4" destOrd="0" presId="urn:microsoft.com/office/officeart/2018/2/layout/IconVerticalSolidList"/>
    <dgm:cxn modelId="{C6B0B6D1-A861-4F69-85BD-FD255A77C8CA}" type="presParOf" srcId="{CFC9A07F-78A4-4A0F-A76B-821F398C36AA}" destId="{85AB3AF3-3E3F-4412-B765-447CA17B00DE}" srcOrd="1" destOrd="0" presId="urn:microsoft.com/office/officeart/2018/2/layout/IconVerticalSolidList"/>
    <dgm:cxn modelId="{6C61FA00-672A-4040-9746-36A345BAD4EE}" type="presParOf" srcId="{CFC9A07F-78A4-4A0F-A76B-821F398C36AA}" destId="{C0F46519-5DEB-4896-B251-74646D9D5E6B}" srcOrd="2" destOrd="0" presId="urn:microsoft.com/office/officeart/2018/2/layout/IconVerticalSolidList"/>
    <dgm:cxn modelId="{C621C79E-9904-427B-907E-28BB737EB5AF}" type="presParOf" srcId="{C0F46519-5DEB-4896-B251-74646D9D5E6B}" destId="{8395D304-AC91-4D35-B6F1-B42E0EE8576C}" srcOrd="0" destOrd="0" presId="urn:microsoft.com/office/officeart/2018/2/layout/IconVerticalSolidList"/>
    <dgm:cxn modelId="{6626182A-982C-4301-9D4F-E0643E90F3E2}" type="presParOf" srcId="{C0F46519-5DEB-4896-B251-74646D9D5E6B}" destId="{2EC87671-4124-4E54-AAA1-450E926E56BE}" srcOrd="1" destOrd="0" presId="urn:microsoft.com/office/officeart/2018/2/layout/IconVerticalSolidList"/>
    <dgm:cxn modelId="{320FE3AF-9F09-4F37-896A-CE47BD0D390D}" type="presParOf" srcId="{C0F46519-5DEB-4896-B251-74646D9D5E6B}" destId="{FB1B7FA2-70F7-4E7D-AD3B-C2DA019AB91A}" srcOrd="2" destOrd="0" presId="urn:microsoft.com/office/officeart/2018/2/layout/IconVerticalSolidList"/>
    <dgm:cxn modelId="{F22A8FA5-2ED0-490E-AC65-08C4E3CC3E55}" type="presParOf" srcId="{C0F46519-5DEB-4896-B251-74646D9D5E6B}" destId="{CC8ADE5E-4439-45C1-B25C-84FAB9E88FFC}" srcOrd="3" destOrd="0" presId="urn:microsoft.com/office/officeart/2018/2/layout/IconVerticalSolidList"/>
    <dgm:cxn modelId="{6129A497-B444-4D61-A842-FB44780E1A35}" type="presParOf" srcId="{C0F46519-5DEB-4896-B251-74646D9D5E6B}" destId="{573765BA-0641-40D2-A08B-44604E6C105A}" srcOrd="4" destOrd="0" presId="urn:microsoft.com/office/officeart/2018/2/layout/IconVerticalSolidList"/>
    <dgm:cxn modelId="{AB811AE5-D0FB-4978-8D6A-4F54F1F8D9D0}" type="presParOf" srcId="{CFC9A07F-78A4-4A0F-A76B-821F398C36AA}" destId="{308FF8B2-A8EE-4C55-9E23-D6EF104A7289}" srcOrd="3" destOrd="0" presId="urn:microsoft.com/office/officeart/2018/2/layout/IconVerticalSolidList"/>
    <dgm:cxn modelId="{19CE545C-EAE2-4C74-9ED6-A4054DCFEDB9}" type="presParOf" srcId="{CFC9A07F-78A4-4A0F-A76B-821F398C36AA}" destId="{3596B7BA-2131-4B1F-BD0A-59B077BAC59E}" srcOrd="4" destOrd="0" presId="urn:microsoft.com/office/officeart/2018/2/layout/IconVerticalSolidList"/>
    <dgm:cxn modelId="{D6D50D60-CA8D-4ACB-9EB5-120A46028F21}" type="presParOf" srcId="{3596B7BA-2131-4B1F-BD0A-59B077BAC59E}" destId="{BA274A4E-2EBE-4057-BD15-3D4F7A059956}" srcOrd="0" destOrd="0" presId="urn:microsoft.com/office/officeart/2018/2/layout/IconVerticalSolidList"/>
    <dgm:cxn modelId="{8B8C581C-1961-46F4-8C92-42338055E063}" type="presParOf" srcId="{3596B7BA-2131-4B1F-BD0A-59B077BAC59E}" destId="{32129AB5-CC70-4359-B9E6-94FCDF7AB038}" srcOrd="1" destOrd="0" presId="urn:microsoft.com/office/officeart/2018/2/layout/IconVerticalSolidList"/>
    <dgm:cxn modelId="{E2C764C3-6E1B-4925-AD88-B85DFFC7CC9E}" type="presParOf" srcId="{3596B7BA-2131-4B1F-BD0A-59B077BAC59E}" destId="{53176A19-F033-4B35-88D6-4D99BF7A252C}" srcOrd="2" destOrd="0" presId="urn:microsoft.com/office/officeart/2018/2/layout/IconVerticalSolidList"/>
    <dgm:cxn modelId="{75AED386-E9B1-4935-9CB0-AFE053F654A3}" type="presParOf" srcId="{3596B7BA-2131-4B1F-BD0A-59B077BAC59E}" destId="{CFA43378-84D5-4B71-A2B5-BB530F6F4B2D}" srcOrd="3" destOrd="0" presId="urn:microsoft.com/office/officeart/2018/2/layout/IconVerticalSolidList"/>
    <dgm:cxn modelId="{028656AC-DD0D-4618-8D91-8C8908EE0F8B}" type="presParOf" srcId="{3596B7BA-2131-4B1F-BD0A-59B077BAC59E}" destId="{B06229D8-E9A9-4536-8840-D36A913BE862}" srcOrd="4" destOrd="0" presId="urn:microsoft.com/office/officeart/2018/2/layout/IconVerticalSolidList"/>
    <dgm:cxn modelId="{79A5B9CD-A1EE-4FA6-A215-D25DDB3B8539}" type="presParOf" srcId="{CFC9A07F-78A4-4A0F-A76B-821F398C36AA}" destId="{70A05B43-4813-46D3-9257-D4840FCA6D0D}" srcOrd="5" destOrd="0" presId="urn:microsoft.com/office/officeart/2018/2/layout/IconVerticalSolidList"/>
    <dgm:cxn modelId="{46D5DB7E-D0DD-442F-90CB-08A9602A158E}" type="presParOf" srcId="{CFC9A07F-78A4-4A0F-A76B-821F398C36AA}" destId="{EF49F79E-D0D5-408C-826A-23D02B8CBEC2}" srcOrd="6" destOrd="0" presId="urn:microsoft.com/office/officeart/2018/2/layout/IconVerticalSolidList"/>
    <dgm:cxn modelId="{C089527F-7F44-471B-819A-9C2475B9C796}" type="presParOf" srcId="{EF49F79E-D0D5-408C-826A-23D02B8CBEC2}" destId="{96984EE3-0A72-49A7-90C6-08A06E336386}" srcOrd="0" destOrd="0" presId="urn:microsoft.com/office/officeart/2018/2/layout/IconVerticalSolidList"/>
    <dgm:cxn modelId="{AE674A2F-B5C0-43AA-84DC-FFBC0C2D9FE9}" type="presParOf" srcId="{EF49F79E-D0D5-408C-826A-23D02B8CBEC2}" destId="{1821003E-0550-4E7F-9DC1-4381EF82680E}" srcOrd="1" destOrd="0" presId="urn:microsoft.com/office/officeart/2018/2/layout/IconVerticalSolidList"/>
    <dgm:cxn modelId="{8D324DB4-1C83-4791-94B4-E6749D1E9EB6}" type="presParOf" srcId="{EF49F79E-D0D5-408C-826A-23D02B8CBEC2}" destId="{9D3341AE-8D29-430F-A69F-947E205769EE}" srcOrd="2" destOrd="0" presId="urn:microsoft.com/office/officeart/2018/2/layout/IconVerticalSolidList"/>
    <dgm:cxn modelId="{2D8E4CAB-99A3-441D-89EB-FF1AE428FFAB}" type="presParOf" srcId="{EF49F79E-D0D5-408C-826A-23D02B8CBEC2}" destId="{22548847-5DF3-43AA-8355-C804DF696378}" srcOrd="3" destOrd="0" presId="urn:microsoft.com/office/officeart/2018/2/layout/IconVerticalSolidList"/>
    <dgm:cxn modelId="{7184C7D9-BCA7-4176-A09A-D2329AC9C0F7}" type="presParOf" srcId="{EF49F79E-D0D5-408C-826A-23D02B8CBEC2}" destId="{514A09EC-76C9-4928-9181-3CA59E6EE39F}" srcOrd="4" destOrd="0" presId="urn:microsoft.com/office/officeart/2018/2/layout/IconVerticalSolidList"/>
    <dgm:cxn modelId="{1151555C-EA85-4833-AA82-140F40C131FF}" type="presParOf" srcId="{CFC9A07F-78A4-4A0F-A76B-821F398C36AA}" destId="{0349478D-2E44-4D75-91BF-C404B6CA277B}" srcOrd="7" destOrd="0" presId="urn:microsoft.com/office/officeart/2018/2/layout/IconVerticalSolidList"/>
    <dgm:cxn modelId="{D6593648-9A22-4297-A825-2E3B4C7D6221}" type="presParOf" srcId="{CFC9A07F-78A4-4A0F-A76B-821F398C36AA}" destId="{05667FEF-3C66-4237-9431-7F262748AB59}" srcOrd="8" destOrd="0" presId="urn:microsoft.com/office/officeart/2018/2/layout/IconVerticalSolidList"/>
    <dgm:cxn modelId="{B52BE507-BD56-4370-B8A1-A0D478A8FACA}" type="presParOf" srcId="{05667FEF-3C66-4237-9431-7F262748AB59}" destId="{C4C5AF22-27A1-4B5B-BE3E-B5F6921BA2A7}" srcOrd="0" destOrd="0" presId="urn:microsoft.com/office/officeart/2018/2/layout/IconVerticalSolidList"/>
    <dgm:cxn modelId="{21DB247E-C7B9-4DD1-8E7A-8B23F714AC71}" type="presParOf" srcId="{05667FEF-3C66-4237-9431-7F262748AB59}" destId="{48CE4FA9-6DCF-459A-BC36-26C5F181CF02}" srcOrd="1" destOrd="0" presId="urn:microsoft.com/office/officeart/2018/2/layout/IconVerticalSolidList"/>
    <dgm:cxn modelId="{B0C1150A-6E39-4C0C-9EBF-82E1AC609E14}" type="presParOf" srcId="{05667FEF-3C66-4237-9431-7F262748AB59}" destId="{7853B224-513B-43C7-A72C-40ECFF47CE27}" srcOrd="2" destOrd="0" presId="urn:microsoft.com/office/officeart/2018/2/layout/IconVerticalSolidList"/>
    <dgm:cxn modelId="{91FBBACD-2B9B-4C64-9C9E-B842835D3C1E}" type="presParOf" srcId="{05667FEF-3C66-4237-9431-7F262748AB59}" destId="{C923A7C3-8CAB-4D59-B6DD-DE80D6B8593B}" srcOrd="3" destOrd="0" presId="urn:microsoft.com/office/officeart/2018/2/layout/IconVerticalSolidList"/>
    <dgm:cxn modelId="{E56D6037-5BA0-422B-80E9-759BF68CC52D}" type="presParOf" srcId="{05667FEF-3C66-4237-9431-7F262748AB59}" destId="{334E8F0D-A8EA-4845-B4B9-30975D1205E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D9C00D-CA52-4869-8A97-C9B679A1148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88FF10-A4CA-4DC2-B6E0-79BDA11A510C}">
      <dgm:prSet/>
      <dgm:spPr/>
      <dgm:t>
        <a:bodyPr/>
        <a:lstStyle/>
        <a:p>
          <a:r>
            <a:rPr lang="en-US"/>
            <a:t>Open Power BI Desktop.</a:t>
          </a:r>
        </a:p>
      </dgm:t>
    </dgm:pt>
    <dgm:pt modelId="{80DD7663-18CE-456B-B3F1-F52DEFAF5CEA}" type="parTrans" cxnId="{7706C8DF-B7FA-44E6-8BE3-3EC68D1A1F5F}">
      <dgm:prSet/>
      <dgm:spPr/>
      <dgm:t>
        <a:bodyPr/>
        <a:lstStyle/>
        <a:p>
          <a:endParaRPr lang="en-US"/>
        </a:p>
      </dgm:t>
    </dgm:pt>
    <dgm:pt modelId="{F87D4716-1155-4E32-97F3-132577167E36}" type="sibTrans" cxnId="{7706C8DF-B7FA-44E6-8BE3-3EC68D1A1F5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4701299-5FBE-4E0E-BA84-694BE0C7AD8C}">
      <dgm:prSet/>
      <dgm:spPr/>
      <dgm:t>
        <a:bodyPr/>
        <a:lstStyle/>
        <a:p>
          <a:r>
            <a:rPr lang="en-US"/>
            <a:t>Go to </a:t>
          </a:r>
          <a:r>
            <a:rPr lang="en-US" b="1"/>
            <a:t>Home → Get Data → Text/CSV</a:t>
          </a:r>
          <a:r>
            <a:rPr lang="en-US"/>
            <a:t>.</a:t>
          </a:r>
        </a:p>
      </dgm:t>
    </dgm:pt>
    <dgm:pt modelId="{1A4148CE-3B8F-41F7-AC29-7A59D75954EF}" type="parTrans" cxnId="{BACE83CA-6091-441F-B50F-71CD06EAA9F1}">
      <dgm:prSet/>
      <dgm:spPr/>
      <dgm:t>
        <a:bodyPr/>
        <a:lstStyle/>
        <a:p>
          <a:endParaRPr lang="en-US"/>
        </a:p>
      </dgm:t>
    </dgm:pt>
    <dgm:pt modelId="{9A817E72-7D11-47BE-A12E-CF5DA680B3E1}" type="sibTrans" cxnId="{BACE83CA-6091-441F-B50F-71CD06EAA9F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D47903D-F9C4-4399-B5A8-E34A9BEAEAAE}">
      <dgm:prSet/>
      <dgm:spPr/>
      <dgm:t>
        <a:bodyPr/>
        <a:lstStyle/>
        <a:p>
          <a:r>
            <a:rPr lang="en-US"/>
            <a:t>Select either CSV file above.</a:t>
          </a:r>
        </a:p>
      </dgm:t>
    </dgm:pt>
    <dgm:pt modelId="{31D67DF5-9DD5-43FD-99AD-D3D808B895C1}" type="parTrans" cxnId="{40F0D706-8A60-4D78-8D55-AE097B03F1F2}">
      <dgm:prSet/>
      <dgm:spPr/>
      <dgm:t>
        <a:bodyPr/>
        <a:lstStyle/>
        <a:p>
          <a:endParaRPr lang="en-US"/>
        </a:p>
      </dgm:t>
    </dgm:pt>
    <dgm:pt modelId="{EF6F4015-330D-406E-9F54-36D5B64F8331}" type="sibTrans" cxnId="{40F0D706-8A60-4D78-8D55-AE097B03F1F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BC05B6E-8238-4570-B948-D212B61DC7B0}">
      <dgm:prSet/>
      <dgm:spPr/>
      <dgm:t>
        <a:bodyPr/>
        <a:lstStyle/>
        <a:p>
          <a:r>
            <a:rPr lang="en-US"/>
            <a:t>Load → start building visuals (Key Influencers, Forecast, etc.).</a:t>
          </a:r>
        </a:p>
      </dgm:t>
    </dgm:pt>
    <dgm:pt modelId="{C59E6549-5E27-408F-AFAD-709CDFDC7B9F}" type="parTrans" cxnId="{538743C0-2B91-4376-AFF0-DC765E71EE99}">
      <dgm:prSet/>
      <dgm:spPr/>
      <dgm:t>
        <a:bodyPr/>
        <a:lstStyle/>
        <a:p>
          <a:endParaRPr lang="en-US"/>
        </a:p>
      </dgm:t>
    </dgm:pt>
    <dgm:pt modelId="{CE993D53-78DD-4000-8519-9A26C1FC98CA}" type="sibTrans" cxnId="{538743C0-2B91-4376-AFF0-DC765E71EE99}">
      <dgm:prSet phldrT="4" phldr="0"/>
      <dgm:spPr/>
      <dgm:t>
        <a:bodyPr/>
        <a:lstStyle/>
        <a:p>
          <a:endParaRPr lang="en-US"/>
        </a:p>
      </dgm:t>
    </dgm:pt>
    <dgm:pt modelId="{430D62DB-278B-5F4A-A543-356E3A0ECB2E}" type="pres">
      <dgm:prSet presAssocID="{00D9C00D-CA52-4869-8A97-C9B679A1148E}" presName="Name0" presStyleCnt="0">
        <dgm:presLayoutVars>
          <dgm:dir/>
          <dgm:resizeHandles val="exact"/>
        </dgm:presLayoutVars>
      </dgm:prSet>
      <dgm:spPr/>
    </dgm:pt>
    <dgm:pt modelId="{94DE2923-B529-7E4E-ADCE-F796E1FF6FBD}" type="pres">
      <dgm:prSet presAssocID="{7A88FF10-A4CA-4DC2-B6E0-79BDA11A510C}" presName="node" presStyleLbl="node1" presStyleIdx="0" presStyleCnt="4">
        <dgm:presLayoutVars>
          <dgm:bulletEnabled val="1"/>
        </dgm:presLayoutVars>
      </dgm:prSet>
      <dgm:spPr/>
    </dgm:pt>
    <dgm:pt modelId="{1F8ABAE1-44DC-FE49-94E3-038E35F7C6D2}" type="pres">
      <dgm:prSet presAssocID="{F87D4716-1155-4E32-97F3-132577167E36}" presName="sibTrans" presStyleLbl="sibTrans1D1" presStyleIdx="0" presStyleCnt="3"/>
      <dgm:spPr/>
    </dgm:pt>
    <dgm:pt modelId="{A1187209-4F83-F24C-A161-C1BE9A94C7D0}" type="pres">
      <dgm:prSet presAssocID="{F87D4716-1155-4E32-97F3-132577167E36}" presName="connectorText" presStyleLbl="sibTrans1D1" presStyleIdx="0" presStyleCnt="3"/>
      <dgm:spPr/>
    </dgm:pt>
    <dgm:pt modelId="{CC71DC70-DF9E-0343-8DE1-AC5D19867CD3}" type="pres">
      <dgm:prSet presAssocID="{94701299-5FBE-4E0E-BA84-694BE0C7AD8C}" presName="node" presStyleLbl="node1" presStyleIdx="1" presStyleCnt="4">
        <dgm:presLayoutVars>
          <dgm:bulletEnabled val="1"/>
        </dgm:presLayoutVars>
      </dgm:prSet>
      <dgm:spPr/>
    </dgm:pt>
    <dgm:pt modelId="{0F63B545-3C93-DA46-BB96-DE497680920F}" type="pres">
      <dgm:prSet presAssocID="{9A817E72-7D11-47BE-A12E-CF5DA680B3E1}" presName="sibTrans" presStyleLbl="sibTrans1D1" presStyleIdx="1" presStyleCnt="3"/>
      <dgm:spPr/>
    </dgm:pt>
    <dgm:pt modelId="{BE2D4E6D-79BB-F748-86BF-29ABF057E7C4}" type="pres">
      <dgm:prSet presAssocID="{9A817E72-7D11-47BE-A12E-CF5DA680B3E1}" presName="connectorText" presStyleLbl="sibTrans1D1" presStyleIdx="1" presStyleCnt="3"/>
      <dgm:spPr/>
    </dgm:pt>
    <dgm:pt modelId="{7E683AC2-AEFE-884E-A7FC-AC8BAFAAB71B}" type="pres">
      <dgm:prSet presAssocID="{2D47903D-F9C4-4399-B5A8-E34A9BEAEAAE}" presName="node" presStyleLbl="node1" presStyleIdx="2" presStyleCnt="4">
        <dgm:presLayoutVars>
          <dgm:bulletEnabled val="1"/>
        </dgm:presLayoutVars>
      </dgm:prSet>
      <dgm:spPr/>
    </dgm:pt>
    <dgm:pt modelId="{A18933A0-EC6A-B145-87BD-9CD357B2ECBE}" type="pres">
      <dgm:prSet presAssocID="{EF6F4015-330D-406E-9F54-36D5B64F8331}" presName="sibTrans" presStyleLbl="sibTrans1D1" presStyleIdx="2" presStyleCnt="3"/>
      <dgm:spPr/>
    </dgm:pt>
    <dgm:pt modelId="{3180E694-3AF4-1D42-AD34-FE8013747ED2}" type="pres">
      <dgm:prSet presAssocID="{EF6F4015-330D-406E-9F54-36D5B64F8331}" presName="connectorText" presStyleLbl="sibTrans1D1" presStyleIdx="2" presStyleCnt="3"/>
      <dgm:spPr/>
    </dgm:pt>
    <dgm:pt modelId="{300343C6-5A73-8940-ADBE-D519C5440F68}" type="pres">
      <dgm:prSet presAssocID="{ABC05B6E-8238-4570-B948-D212B61DC7B0}" presName="node" presStyleLbl="node1" presStyleIdx="3" presStyleCnt="4">
        <dgm:presLayoutVars>
          <dgm:bulletEnabled val="1"/>
        </dgm:presLayoutVars>
      </dgm:prSet>
      <dgm:spPr/>
    </dgm:pt>
  </dgm:ptLst>
  <dgm:cxnLst>
    <dgm:cxn modelId="{40F0D706-8A60-4D78-8D55-AE097B03F1F2}" srcId="{00D9C00D-CA52-4869-8A97-C9B679A1148E}" destId="{2D47903D-F9C4-4399-B5A8-E34A9BEAEAAE}" srcOrd="2" destOrd="0" parTransId="{31D67DF5-9DD5-43FD-99AD-D3D808B895C1}" sibTransId="{EF6F4015-330D-406E-9F54-36D5B64F8331}"/>
    <dgm:cxn modelId="{9415D310-F038-FA48-AD30-D59D67665291}" type="presOf" srcId="{F87D4716-1155-4E32-97F3-132577167E36}" destId="{A1187209-4F83-F24C-A161-C1BE9A94C7D0}" srcOrd="1" destOrd="0" presId="urn:microsoft.com/office/officeart/2016/7/layout/RepeatingBendingProcessNew"/>
    <dgm:cxn modelId="{0FEF8C14-9055-CD46-80F0-CEAD7E425279}" type="presOf" srcId="{EF6F4015-330D-406E-9F54-36D5B64F8331}" destId="{A18933A0-EC6A-B145-87BD-9CD357B2ECBE}" srcOrd="0" destOrd="0" presId="urn:microsoft.com/office/officeart/2016/7/layout/RepeatingBendingProcessNew"/>
    <dgm:cxn modelId="{91C2F21F-5801-6C4A-B995-7C23CE8FA7C3}" type="presOf" srcId="{2D47903D-F9C4-4399-B5A8-E34A9BEAEAAE}" destId="{7E683AC2-AEFE-884E-A7FC-AC8BAFAAB71B}" srcOrd="0" destOrd="0" presId="urn:microsoft.com/office/officeart/2016/7/layout/RepeatingBendingProcessNew"/>
    <dgm:cxn modelId="{8C95E148-6E22-3140-A21B-B3B44E56E103}" type="presOf" srcId="{9A817E72-7D11-47BE-A12E-CF5DA680B3E1}" destId="{0F63B545-3C93-DA46-BB96-DE497680920F}" srcOrd="0" destOrd="0" presId="urn:microsoft.com/office/officeart/2016/7/layout/RepeatingBendingProcessNew"/>
    <dgm:cxn modelId="{34DF4988-756B-904A-BA63-AF1CD943EB20}" type="presOf" srcId="{7A88FF10-A4CA-4DC2-B6E0-79BDA11A510C}" destId="{94DE2923-B529-7E4E-ADCE-F796E1FF6FBD}" srcOrd="0" destOrd="0" presId="urn:microsoft.com/office/officeart/2016/7/layout/RepeatingBendingProcessNew"/>
    <dgm:cxn modelId="{4101FC97-126C-F14A-9476-A5521656D967}" type="presOf" srcId="{EF6F4015-330D-406E-9F54-36D5B64F8331}" destId="{3180E694-3AF4-1D42-AD34-FE8013747ED2}" srcOrd="1" destOrd="0" presId="urn:microsoft.com/office/officeart/2016/7/layout/RepeatingBendingProcessNew"/>
    <dgm:cxn modelId="{192FA9A9-A65B-454F-86FF-85B8E8D69C1A}" type="presOf" srcId="{F87D4716-1155-4E32-97F3-132577167E36}" destId="{1F8ABAE1-44DC-FE49-94E3-038E35F7C6D2}" srcOrd="0" destOrd="0" presId="urn:microsoft.com/office/officeart/2016/7/layout/RepeatingBendingProcessNew"/>
    <dgm:cxn modelId="{538743C0-2B91-4376-AFF0-DC765E71EE99}" srcId="{00D9C00D-CA52-4869-8A97-C9B679A1148E}" destId="{ABC05B6E-8238-4570-B948-D212B61DC7B0}" srcOrd="3" destOrd="0" parTransId="{C59E6549-5E27-408F-AFAD-709CDFDC7B9F}" sibTransId="{CE993D53-78DD-4000-8519-9A26C1FC98CA}"/>
    <dgm:cxn modelId="{BACE83CA-6091-441F-B50F-71CD06EAA9F1}" srcId="{00D9C00D-CA52-4869-8A97-C9B679A1148E}" destId="{94701299-5FBE-4E0E-BA84-694BE0C7AD8C}" srcOrd="1" destOrd="0" parTransId="{1A4148CE-3B8F-41F7-AC29-7A59D75954EF}" sibTransId="{9A817E72-7D11-47BE-A12E-CF5DA680B3E1}"/>
    <dgm:cxn modelId="{82E3C0D5-D8FF-D040-9EEE-2B0A34F01C33}" type="presOf" srcId="{ABC05B6E-8238-4570-B948-D212B61DC7B0}" destId="{300343C6-5A73-8940-ADBE-D519C5440F68}" srcOrd="0" destOrd="0" presId="urn:microsoft.com/office/officeart/2016/7/layout/RepeatingBendingProcessNew"/>
    <dgm:cxn modelId="{75B043D6-A5AA-A14E-9D00-B1FC5C78AB46}" type="presOf" srcId="{9A817E72-7D11-47BE-A12E-CF5DA680B3E1}" destId="{BE2D4E6D-79BB-F748-86BF-29ABF057E7C4}" srcOrd="1" destOrd="0" presId="urn:microsoft.com/office/officeart/2016/7/layout/RepeatingBendingProcessNew"/>
    <dgm:cxn modelId="{A0BBC3D9-48E9-4449-B5E3-924BD60EBEAF}" type="presOf" srcId="{94701299-5FBE-4E0E-BA84-694BE0C7AD8C}" destId="{CC71DC70-DF9E-0343-8DE1-AC5D19867CD3}" srcOrd="0" destOrd="0" presId="urn:microsoft.com/office/officeart/2016/7/layout/RepeatingBendingProcessNew"/>
    <dgm:cxn modelId="{7706C8DF-B7FA-44E6-8BE3-3EC68D1A1F5F}" srcId="{00D9C00D-CA52-4869-8A97-C9B679A1148E}" destId="{7A88FF10-A4CA-4DC2-B6E0-79BDA11A510C}" srcOrd="0" destOrd="0" parTransId="{80DD7663-18CE-456B-B3F1-F52DEFAF5CEA}" sibTransId="{F87D4716-1155-4E32-97F3-132577167E36}"/>
    <dgm:cxn modelId="{BE28CDF6-C01F-B642-9CE4-3993C2A7E8AD}" type="presOf" srcId="{00D9C00D-CA52-4869-8A97-C9B679A1148E}" destId="{430D62DB-278B-5F4A-A543-356E3A0ECB2E}" srcOrd="0" destOrd="0" presId="urn:microsoft.com/office/officeart/2016/7/layout/RepeatingBendingProcessNew"/>
    <dgm:cxn modelId="{E35D8652-8B4B-D146-BF76-1A0E92653D89}" type="presParOf" srcId="{430D62DB-278B-5F4A-A543-356E3A0ECB2E}" destId="{94DE2923-B529-7E4E-ADCE-F796E1FF6FBD}" srcOrd="0" destOrd="0" presId="urn:microsoft.com/office/officeart/2016/7/layout/RepeatingBendingProcessNew"/>
    <dgm:cxn modelId="{A738086A-A865-3342-99FA-82541D472B8D}" type="presParOf" srcId="{430D62DB-278B-5F4A-A543-356E3A0ECB2E}" destId="{1F8ABAE1-44DC-FE49-94E3-038E35F7C6D2}" srcOrd="1" destOrd="0" presId="urn:microsoft.com/office/officeart/2016/7/layout/RepeatingBendingProcessNew"/>
    <dgm:cxn modelId="{A27A78F6-66BC-4A4E-B3E7-3FAC3186E707}" type="presParOf" srcId="{1F8ABAE1-44DC-FE49-94E3-038E35F7C6D2}" destId="{A1187209-4F83-F24C-A161-C1BE9A94C7D0}" srcOrd="0" destOrd="0" presId="urn:microsoft.com/office/officeart/2016/7/layout/RepeatingBendingProcessNew"/>
    <dgm:cxn modelId="{04EFB143-AF58-8042-880C-0BBED8BE56CF}" type="presParOf" srcId="{430D62DB-278B-5F4A-A543-356E3A0ECB2E}" destId="{CC71DC70-DF9E-0343-8DE1-AC5D19867CD3}" srcOrd="2" destOrd="0" presId="urn:microsoft.com/office/officeart/2016/7/layout/RepeatingBendingProcessNew"/>
    <dgm:cxn modelId="{E36BAF3F-F4FD-484C-A463-086245CD9B52}" type="presParOf" srcId="{430D62DB-278B-5F4A-A543-356E3A0ECB2E}" destId="{0F63B545-3C93-DA46-BB96-DE497680920F}" srcOrd="3" destOrd="0" presId="urn:microsoft.com/office/officeart/2016/7/layout/RepeatingBendingProcessNew"/>
    <dgm:cxn modelId="{CCC33E44-D5C3-2C44-8BE4-C0DE584FCBF5}" type="presParOf" srcId="{0F63B545-3C93-DA46-BB96-DE497680920F}" destId="{BE2D4E6D-79BB-F748-86BF-29ABF057E7C4}" srcOrd="0" destOrd="0" presId="urn:microsoft.com/office/officeart/2016/7/layout/RepeatingBendingProcessNew"/>
    <dgm:cxn modelId="{BE7B9786-EF34-3F45-A122-6646781FFDAD}" type="presParOf" srcId="{430D62DB-278B-5F4A-A543-356E3A0ECB2E}" destId="{7E683AC2-AEFE-884E-A7FC-AC8BAFAAB71B}" srcOrd="4" destOrd="0" presId="urn:microsoft.com/office/officeart/2016/7/layout/RepeatingBendingProcessNew"/>
    <dgm:cxn modelId="{2747CAD4-BE2D-3D49-9F5B-882832E8EBFC}" type="presParOf" srcId="{430D62DB-278B-5F4A-A543-356E3A0ECB2E}" destId="{A18933A0-EC6A-B145-87BD-9CD357B2ECBE}" srcOrd="5" destOrd="0" presId="urn:microsoft.com/office/officeart/2016/7/layout/RepeatingBendingProcessNew"/>
    <dgm:cxn modelId="{A24D0F24-A690-9444-8201-03F39B2EA77D}" type="presParOf" srcId="{A18933A0-EC6A-B145-87BD-9CD357B2ECBE}" destId="{3180E694-3AF4-1D42-AD34-FE8013747ED2}" srcOrd="0" destOrd="0" presId="urn:microsoft.com/office/officeart/2016/7/layout/RepeatingBendingProcessNew"/>
    <dgm:cxn modelId="{C9E5CD41-6176-6844-A9FE-660A15EEBE3B}" type="presParOf" srcId="{430D62DB-278B-5F4A-A543-356E3A0ECB2E}" destId="{300343C6-5A73-8940-ADBE-D519C5440F68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5E2F31B-9593-425E-A233-2804AD0E2A95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D3173C3-7B40-4467-A30F-27845E27C8D7}">
      <dgm:prSet/>
      <dgm:spPr/>
      <dgm:t>
        <a:bodyPr/>
        <a:lstStyle/>
        <a:p>
          <a:r>
            <a:rPr lang="en-GB" b="1" dirty="0"/>
            <a:t>Dataset Import</a:t>
          </a:r>
          <a:r>
            <a:rPr lang="en-GB" dirty="0"/>
            <a:t> – Load a CSV of patient vitals + drug history + adverse reactions.</a:t>
          </a:r>
          <a:endParaRPr lang="en-US" dirty="0"/>
        </a:p>
      </dgm:t>
    </dgm:pt>
    <dgm:pt modelId="{EECC4729-D177-4DA9-9C92-3FD1F5C9A673}" type="parTrans" cxnId="{E74E0A8A-E96B-458A-B3E0-5ADA187A7D96}">
      <dgm:prSet/>
      <dgm:spPr/>
      <dgm:t>
        <a:bodyPr/>
        <a:lstStyle/>
        <a:p>
          <a:endParaRPr lang="en-US"/>
        </a:p>
      </dgm:t>
    </dgm:pt>
    <dgm:pt modelId="{19188250-B2DF-4B40-9AC2-E48DFA1C751A}" type="sibTrans" cxnId="{E74E0A8A-E96B-458A-B3E0-5ADA187A7D96}">
      <dgm:prSet/>
      <dgm:spPr/>
      <dgm:t>
        <a:bodyPr/>
        <a:lstStyle/>
        <a:p>
          <a:endParaRPr lang="en-US"/>
        </a:p>
      </dgm:t>
    </dgm:pt>
    <dgm:pt modelId="{860B9E52-B437-4DDA-94A6-F33231D5A82E}">
      <dgm:prSet/>
      <dgm:spPr/>
      <dgm:t>
        <a:bodyPr/>
        <a:lstStyle/>
        <a:p>
          <a:r>
            <a:rPr lang="en-GB" b="1" dirty="0"/>
            <a:t>Data Cleaning</a:t>
          </a:r>
          <a:r>
            <a:rPr lang="en-GB" dirty="0"/>
            <a:t> – Show missing value handling and transformations (link to data quality/bias lecture).</a:t>
          </a:r>
          <a:endParaRPr lang="en-US" dirty="0"/>
        </a:p>
      </dgm:t>
    </dgm:pt>
    <dgm:pt modelId="{977B32A5-8AD9-4D28-81F2-3E94BE70302E}" type="parTrans" cxnId="{DD89111C-D76C-4C7A-9D87-CFBB067EEAEA}">
      <dgm:prSet/>
      <dgm:spPr/>
      <dgm:t>
        <a:bodyPr/>
        <a:lstStyle/>
        <a:p>
          <a:endParaRPr lang="en-US"/>
        </a:p>
      </dgm:t>
    </dgm:pt>
    <dgm:pt modelId="{3455F30B-6FF1-46E6-968A-D2D4B8708EF1}" type="sibTrans" cxnId="{DD89111C-D76C-4C7A-9D87-CFBB067EEAEA}">
      <dgm:prSet/>
      <dgm:spPr/>
      <dgm:t>
        <a:bodyPr/>
        <a:lstStyle/>
        <a:p>
          <a:endParaRPr lang="en-US"/>
        </a:p>
      </dgm:t>
    </dgm:pt>
    <dgm:pt modelId="{351BA3A7-CB75-4E8D-A5FB-C1FB0136AD09}">
      <dgm:prSet/>
      <dgm:spPr/>
      <dgm:t>
        <a:bodyPr/>
        <a:lstStyle/>
        <a:p>
          <a:r>
            <a:rPr lang="en-GB" b="1"/>
            <a:t>Visualization</a:t>
          </a:r>
          <a:r>
            <a:rPr lang="en-GB"/>
            <a:t> – Build basic charts (adverse events by drug, hospital, age).</a:t>
          </a:r>
          <a:endParaRPr lang="en-US"/>
        </a:p>
      </dgm:t>
    </dgm:pt>
    <dgm:pt modelId="{77EB28AE-7CD1-4BE5-B8CF-82CF014D5818}" type="parTrans" cxnId="{2EADC6D6-D368-4960-A537-FF69A87953BD}">
      <dgm:prSet/>
      <dgm:spPr/>
      <dgm:t>
        <a:bodyPr/>
        <a:lstStyle/>
        <a:p>
          <a:endParaRPr lang="en-US"/>
        </a:p>
      </dgm:t>
    </dgm:pt>
    <dgm:pt modelId="{DDD9BA09-DC6A-4D78-B73B-ADB75B9D161B}" type="sibTrans" cxnId="{2EADC6D6-D368-4960-A537-FF69A87953BD}">
      <dgm:prSet/>
      <dgm:spPr/>
      <dgm:t>
        <a:bodyPr/>
        <a:lstStyle/>
        <a:p>
          <a:endParaRPr lang="en-US"/>
        </a:p>
      </dgm:t>
    </dgm:pt>
    <dgm:pt modelId="{E44AB366-5556-4C0C-BC99-C53BAE63904B}">
      <dgm:prSet/>
      <dgm:spPr/>
      <dgm:t>
        <a:bodyPr/>
        <a:lstStyle/>
        <a:p>
          <a:r>
            <a:rPr lang="en-GB" b="1"/>
            <a:t>AI Insights</a:t>
          </a:r>
          <a:r>
            <a:rPr lang="en-GB"/>
            <a:t> – Apply </a:t>
          </a:r>
          <a:r>
            <a:rPr lang="en-GB" i="1"/>
            <a:t>Key Influencers</a:t>
          </a:r>
          <a:r>
            <a:rPr lang="en-GB"/>
            <a:t> + </a:t>
          </a:r>
          <a:r>
            <a:rPr lang="en-GB" i="1"/>
            <a:t>Q&amp;A</a:t>
          </a:r>
          <a:r>
            <a:rPr lang="en-GB"/>
            <a:t> + </a:t>
          </a:r>
          <a:r>
            <a:rPr lang="en-GB" i="1"/>
            <a:t>Forecasting</a:t>
          </a:r>
          <a:r>
            <a:rPr lang="en-GB"/>
            <a:t>.</a:t>
          </a:r>
          <a:endParaRPr lang="en-US"/>
        </a:p>
      </dgm:t>
    </dgm:pt>
    <dgm:pt modelId="{D7E3BCB9-3CCA-4771-B408-D6938C8C14E9}" type="parTrans" cxnId="{CBED0F7C-9B5C-4CF7-88B0-DE17269A12F7}">
      <dgm:prSet/>
      <dgm:spPr/>
      <dgm:t>
        <a:bodyPr/>
        <a:lstStyle/>
        <a:p>
          <a:endParaRPr lang="en-US"/>
        </a:p>
      </dgm:t>
    </dgm:pt>
    <dgm:pt modelId="{C6C7D854-30DE-4C26-B9EF-F789AE08F356}" type="sibTrans" cxnId="{CBED0F7C-9B5C-4CF7-88B0-DE17269A12F7}">
      <dgm:prSet/>
      <dgm:spPr/>
      <dgm:t>
        <a:bodyPr/>
        <a:lstStyle/>
        <a:p>
          <a:endParaRPr lang="en-US"/>
        </a:p>
      </dgm:t>
    </dgm:pt>
    <dgm:pt modelId="{BFFD3646-FEEA-4BEE-AB39-2AE851A0C50E}">
      <dgm:prSet/>
      <dgm:spPr/>
      <dgm:t>
        <a:bodyPr/>
        <a:lstStyle/>
        <a:p>
          <a:r>
            <a:rPr lang="en-GB" b="1"/>
            <a:t>Interpretation</a:t>
          </a:r>
          <a:r>
            <a:rPr lang="en-GB"/>
            <a:t> – Discuss how clinicians can use these insights for pharmacovigilance decisions.</a:t>
          </a:r>
          <a:endParaRPr lang="en-US"/>
        </a:p>
      </dgm:t>
    </dgm:pt>
    <dgm:pt modelId="{C29F589B-D89B-4FC5-85D1-562510CF13C4}" type="parTrans" cxnId="{0D3211E0-17A0-4BD0-B648-388094B22120}">
      <dgm:prSet/>
      <dgm:spPr/>
      <dgm:t>
        <a:bodyPr/>
        <a:lstStyle/>
        <a:p>
          <a:endParaRPr lang="en-US"/>
        </a:p>
      </dgm:t>
    </dgm:pt>
    <dgm:pt modelId="{1C40B8B1-F5A1-49E2-8301-AF9E69AB48D3}" type="sibTrans" cxnId="{0D3211E0-17A0-4BD0-B648-388094B22120}">
      <dgm:prSet/>
      <dgm:spPr/>
      <dgm:t>
        <a:bodyPr/>
        <a:lstStyle/>
        <a:p>
          <a:endParaRPr lang="en-US"/>
        </a:p>
      </dgm:t>
    </dgm:pt>
    <dgm:pt modelId="{8E654BCA-1115-6D40-ACD3-012AC3543EFA}" type="pres">
      <dgm:prSet presAssocID="{B5E2F31B-9593-425E-A233-2804AD0E2A95}" presName="outerComposite" presStyleCnt="0">
        <dgm:presLayoutVars>
          <dgm:chMax val="5"/>
          <dgm:dir/>
          <dgm:resizeHandles val="exact"/>
        </dgm:presLayoutVars>
      </dgm:prSet>
      <dgm:spPr/>
    </dgm:pt>
    <dgm:pt modelId="{398FBD73-1CC2-EF4B-9014-BDDDC72ED993}" type="pres">
      <dgm:prSet presAssocID="{B5E2F31B-9593-425E-A233-2804AD0E2A95}" presName="dummyMaxCanvas" presStyleCnt="0">
        <dgm:presLayoutVars/>
      </dgm:prSet>
      <dgm:spPr/>
    </dgm:pt>
    <dgm:pt modelId="{F718A016-B4C4-334F-8123-F62139D46F13}" type="pres">
      <dgm:prSet presAssocID="{B5E2F31B-9593-425E-A233-2804AD0E2A95}" presName="FiveNodes_1" presStyleLbl="node1" presStyleIdx="0" presStyleCnt="5">
        <dgm:presLayoutVars>
          <dgm:bulletEnabled val="1"/>
        </dgm:presLayoutVars>
      </dgm:prSet>
      <dgm:spPr/>
    </dgm:pt>
    <dgm:pt modelId="{4B20C181-CD48-CA41-ABCB-29846B9C7767}" type="pres">
      <dgm:prSet presAssocID="{B5E2F31B-9593-425E-A233-2804AD0E2A95}" presName="FiveNodes_2" presStyleLbl="node1" presStyleIdx="1" presStyleCnt="5">
        <dgm:presLayoutVars>
          <dgm:bulletEnabled val="1"/>
        </dgm:presLayoutVars>
      </dgm:prSet>
      <dgm:spPr/>
    </dgm:pt>
    <dgm:pt modelId="{A197FD49-BA0D-7249-83FE-832326B2D9C3}" type="pres">
      <dgm:prSet presAssocID="{B5E2F31B-9593-425E-A233-2804AD0E2A95}" presName="FiveNodes_3" presStyleLbl="node1" presStyleIdx="2" presStyleCnt="5">
        <dgm:presLayoutVars>
          <dgm:bulletEnabled val="1"/>
        </dgm:presLayoutVars>
      </dgm:prSet>
      <dgm:spPr/>
    </dgm:pt>
    <dgm:pt modelId="{A6296506-9A75-FE43-AA46-515A0BDE1036}" type="pres">
      <dgm:prSet presAssocID="{B5E2F31B-9593-425E-A233-2804AD0E2A95}" presName="FiveNodes_4" presStyleLbl="node1" presStyleIdx="3" presStyleCnt="5">
        <dgm:presLayoutVars>
          <dgm:bulletEnabled val="1"/>
        </dgm:presLayoutVars>
      </dgm:prSet>
      <dgm:spPr/>
    </dgm:pt>
    <dgm:pt modelId="{882AF6E8-E394-5540-8840-F5947520F72B}" type="pres">
      <dgm:prSet presAssocID="{B5E2F31B-9593-425E-A233-2804AD0E2A95}" presName="FiveNodes_5" presStyleLbl="node1" presStyleIdx="4" presStyleCnt="5">
        <dgm:presLayoutVars>
          <dgm:bulletEnabled val="1"/>
        </dgm:presLayoutVars>
      </dgm:prSet>
      <dgm:spPr/>
    </dgm:pt>
    <dgm:pt modelId="{C2305937-E881-2E4D-8FA6-2E015D21D990}" type="pres">
      <dgm:prSet presAssocID="{B5E2F31B-9593-425E-A233-2804AD0E2A95}" presName="FiveConn_1-2" presStyleLbl="fgAccFollowNode1" presStyleIdx="0" presStyleCnt="4">
        <dgm:presLayoutVars>
          <dgm:bulletEnabled val="1"/>
        </dgm:presLayoutVars>
      </dgm:prSet>
      <dgm:spPr/>
    </dgm:pt>
    <dgm:pt modelId="{0D122E6F-17E5-F949-B5BB-7654C63A51F3}" type="pres">
      <dgm:prSet presAssocID="{B5E2F31B-9593-425E-A233-2804AD0E2A95}" presName="FiveConn_2-3" presStyleLbl="fgAccFollowNode1" presStyleIdx="1" presStyleCnt="4">
        <dgm:presLayoutVars>
          <dgm:bulletEnabled val="1"/>
        </dgm:presLayoutVars>
      </dgm:prSet>
      <dgm:spPr/>
    </dgm:pt>
    <dgm:pt modelId="{E66D4176-FA4C-4547-A1DC-82CD6609DC1D}" type="pres">
      <dgm:prSet presAssocID="{B5E2F31B-9593-425E-A233-2804AD0E2A95}" presName="FiveConn_3-4" presStyleLbl="fgAccFollowNode1" presStyleIdx="2" presStyleCnt="4">
        <dgm:presLayoutVars>
          <dgm:bulletEnabled val="1"/>
        </dgm:presLayoutVars>
      </dgm:prSet>
      <dgm:spPr/>
    </dgm:pt>
    <dgm:pt modelId="{CAF6BA97-041D-BB48-96AC-4F83EA5E4F8C}" type="pres">
      <dgm:prSet presAssocID="{B5E2F31B-9593-425E-A233-2804AD0E2A95}" presName="FiveConn_4-5" presStyleLbl="fgAccFollowNode1" presStyleIdx="3" presStyleCnt="4">
        <dgm:presLayoutVars>
          <dgm:bulletEnabled val="1"/>
        </dgm:presLayoutVars>
      </dgm:prSet>
      <dgm:spPr/>
    </dgm:pt>
    <dgm:pt modelId="{356AF70F-6203-2F41-8DC7-075D305B7397}" type="pres">
      <dgm:prSet presAssocID="{B5E2F31B-9593-425E-A233-2804AD0E2A95}" presName="FiveNodes_1_text" presStyleLbl="node1" presStyleIdx="4" presStyleCnt="5">
        <dgm:presLayoutVars>
          <dgm:bulletEnabled val="1"/>
        </dgm:presLayoutVars>
      </dgm:prSet>
      <dgm:spPr/>
    </dgm:pt>
    <dgm:pt modelId="{36207965-0AB2-7F46-8D36-FF9B65B4132B}" type="pres">
      <dgm:prSet presAssocID="{B5E2F31B-9593-425E-A233-2804AD0E2A95}" presName="FiveNodes_2_text" presStyleLbl="node1" presStyleIdx="4" presStyleCnt="5">
        <dgm:presLayoutVars>
          <dgm:bulletEnabled val="1"/>
        </dgm:presLayoutVars>
      </dgm:prSet>
      <dgm:spPr/>
    </dgm:pt>
    <dgm:pt modelId="{89D89361-934D-6D49-84FD-219915470511}" type="pres">
      <dgm:prSet presAssocID="{B5E2F31B-9593-425E-A233-2804AD0E2A95}" presName="FiveNodes_3_text" presStyleLbl="node1" presStyleIdx="4" presStyleCnt="5">
        <dgm:presLayoutVars>
          <dgm:bulletEnabled val="1"/>
        </dgm:presLayoutVars>
      </dgm:prSet>
      <dgm:spPr/>
    </dgm:pt>
    <dgm:pt modelId="{3922B948-7342-5944-955E-64DC860BB8C2}" type="pres">
      <dgm:prSet presAssocID="{B5E2F31B-9593-425E-A233-2804AD0E2A95}" presName="FiveNodes_4_text" presStyleLbl="node1" presStyleIdx="4" presStyleCnt="5">
        <dgm:presLayoutVars>
          <dgm:bulletEnabled val="1"/>
        </dgm:presLayoutVars>
      </dgm:prSet>
      <dgm:spPr/>
    </dgm:pt>
    <dgm:pt modelId="{F5EB8D64-51D4-744B-9E0C-9771303C551D}" type="pres">
      <dgm:prSet presAssocID="{B5E2F31B-9593-425E-A233-2804AD0E2A9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7CBF80B-D58C-A441-99CD-9B006ACD3FD2}" type="presOf" srcId="{860B9E52-B437-4DDA-94A6-F33231D5A82E}" destId="{36207965-0AB2-7F46-8D36-FF9B65B4132B}" srcOrd="1" destOrd="0" presId="urn:microsoft.com/office/officeart/2005/8/layout/vProcess5"/>
    <dgm:cxn modelId="{DD89111C-D76C-4C7A-9D87-CFBB067EEAEA}" srcId="{B5E2F31B-9593-425E-A233-2804AD0E2A95}" destId="{860B9E52-B437-4DDA-94A6-F33231D5A82E}" srcOrd="1" destOrd="0" parTransId="{977B32A5-8AD9-4D28-81F2-3E94BE70302E}" sibTransId="{3455F30B-6FF1-46E6-968A-D2D4B8708EF1}"/>
    <dgm:cxn modelId="{5FF35520-E399-0640-9B6D-9C1BBF87C434}" type="presOf" srcId="{7D3173C3-7B40-4467-A30F-27845E27C8D7}" destId="{F718A016-B4C4-334F-8123-F62139D46F13}" srcOrd="0" destOrd="0" presId="urn:microsoft.com/office/officeart/2005/8/layout/vProcess5"/>
    <dgm:cxn modelId="{98A77923-7E0D-3F42-923A-A44D7F802550}" type="presOf" srcId="{B5E2F31B-9593-425E-A233-2804AD0E2A95}" destId="{8E654BCA-1115-6D40-ACD3-012AC3543EFA}" srcOrd="0" destOrd="0" presId="urn:microsoft.com/office/officeart/2005/8/layout/vProcess5"/>
    <dgm:cxn modelId="{9F50782D-8D21-794B-96C1-307B97A6EB73}" type="presOf" srcId="{860B9E52-B437-4DDA-94A6-F33231D5A82E}" destId="{4B20C181-CD48-CA41-ABCB-29846B9C7767}" srcOrd="0" destOrd="0" presId="urn:microsoft.com/office/officeart/2005/8/layout/vProcess5"/>
    <dgm:cxn modelId="{6CF46F37-6BA1-2A47-BD94-B4061AF9FBFD}" type="presOf" srcId="{C6C7D854-30DE-4C26-B9EF-F789AE08F356}" destId="{CAF6BA97-041D-BB48-96AC-4F83EA5E4F8C}" srcOrd="0" destOrd="0" presId="urn:microsoft.com/office/officeart/2005/8/layout/vProcess5"/>
    <dgm:cxn modelId="{CBED0F7C-9B5C-4CF7-88B0-DE17269A12F7}" srcId="{B5E2F31B-9593-425E-A233-2804AD0E2A95}" destId="{E44AB366-5556-4C0C-BC99-C53BAE63904B}" srcOrd="3" destOrd="0" parTransId="{D7E3BCB9-3CCA-4771-B408-D6938C8C14E9}" sibTransId="{C6C7D854-30DE-4C26-B9EF-F789AE08F356}"/>
    <dgm:cxn modelId="{DC373B81-079F-044C-947F-E27FA6AE1308}" type="presOf" srcId="{351BA3A7-CB75-4E8D-A5FB-C1FB0136AD09}" destId="{A197FD49-BA0D-7249-83FE-832326B2D9C3}" srcOrd="0" destOrd="0" presId="urn:microsoft.com/office/officeart/2005/8/layout/vProcess5"/>
    <dgm:cxn modelId="{E74E0A8A-E96B-458A-B3E0-5ADA187A7D96}" srcId="{B5E2F31B-9593-425E-A233-2804AD0E2A95}" destId="{7D3173C3-7B40-4467-A30F-27845E27C8D7}" srcOrd="0" destOrd="0" parTransId="{EECC4729-D177-4DA9-9C92-3FD1F5C9A673}" sibTransId="{19188250-B2DF-4B40-9AC2-E48DFA1C751A}"/>
    <dgm:cxn modelId="{C5DDDB95-046E-3445-85E7-F240B7E9F945}" type="presOf" srcId="{E44AB366-5556-4C0C-BC99-C53BAE63904B}" destId="{3922B948-7342-5944-955E-64DC860BB8C2}" srcOrd="1" destOrd="0" presId="urn:microsoft.com/office/officeart/2005/8/layout/vProcess5"/>
    <dgm:cxn modelId="{C921CEAF-3BE7-AF4E-9F64-01ABF9A7F58D}" type="presOf" srcId="{351BA3A7-CB75-4E8D-A5FB-C1FB0136AD09}" destId="{89D89361-934D-6D49-84FD-219915470511}" srcOrd="1" destOrd="0" presId="urn:microsoft.com/office/officeart/2005/8/layout/vProcess5"/>
    <dgm:cxn modelId="{52327EC0-1119-614F-A411-93FB4D8A2B0F}" type="presOf" srcId="{BFFD3646-FEEA-4BEE-AB39-2AE851A0C50E}" destId="{882AF6E8-E394-5540-8840-F5947520F72B}" srcOrd="0" destOrd="0" presId="urn:microsoft.com/office/officeart/2005/8/layout/vProcess5"/>
    <dgm:cxn modelId="{773190C3-EF62-4B41-8A9C-D58ED1D9764B}" type="presOf" srcId="{DDD9BA09-DC6A-4D78-B73B-ADB75B9D161B}" destId="{E66D4176-FA4C-4547-A1DC-82CD6609DC1D}" srcOrd="0" destOrd="0" presId="urn:microsoft.com/office/officeart/2005/8/layout/vProcess5"/>
    <dgm:cxn modelId="{87117ACC-02EC-A24F-A250-28AF71F5F9B8}" type="presOf" srcId="{E44AB366-5556-4C0C-BC99-C53BAE63904B}" destId="{A6296506-9A75-FE43-AA46-515A0BDE1036}" srcOrd="0" destOrd="0" presId="urn:microsoft.com/office/officeart/2005/8/layout/vProcess5"/>
    <dgm:cxn modelId="{2EADC6D6-D368-4960-A537-FF69A87953BD}" srcId="{B5E2F31B-9593-425E-A233-2804AD0E2A95}" destId="{351BA3A7-CB75-4E8D-A5FB-C1FB0136AD09}" srcOrd="2" destOrd="0" parTransId="{77EB28AE-7CD1-4BE5-B8CF-82CF014D5818}" sibTransId="{DDD9BA09-DC6A-4D78-B73B-ADB75B9D161B}"/>
    <dgm:cxn modelId="{273273DD-6BF2-E041-A418-BB947DA3ECA1}" type="presOf" srcId="{BFFD3646-FEEA-4BEE-AB39-2AE851A0C50E}" destId="{F5EB8D64-51D4-744B-9E0C-9771303C551D}" srcOrd="1" destOrd="0" presId="urn:microsoft.com/office/officeart/2005/8/layout/vProcess5"/>
    <dgm:cxn modelId="{0D3211E0-17A0-4BD0-B648-388094B22120}" srcId="{B5E2F31B-9593-425E-A233-2804AD0E2A95}" destId="{BFFD3646-FEEA-4BEE-AB39-2AE851A0C50E}" srcOrd="4" destOrd="0" parTransId="{C29F589B-D89B-4FC5-85D1-562510CF13C4}" sibTransId="{1C40B8B1-F5A1-49E2-8301-AF9E69AB48D3}"/>
    <dgm:cxn modelId="{A6DB25E2-1D3F-B445-8427-7D6A6325A025}" type="presOf" srcId="{19188250-B2DF-4B40-9AC2-E48DFA1C751A}" destId="{C2305937-E881-2E4D-8FA6-2E015D21D990}" srcOrd="0" destOrd="0" presId="urn:microsoft.com/office/officeart/2005/8/layout/vProcess5"/>
    <dgm:cxn modelId="{B135B5E4-3852-1C46-98E0-A4B58934E12E}" type="presOf" srcId="{7D3173C3-7B40-4467-A30F-27845E27C8D7}" destId="{356AF70F-6203-2F41-8DC7-075D305B7397}" srcOrd="1" destOrd="0" presId="urn:microsoft.com/office/officeart/2005/8/layout/vProcess5"/>
    <dgm:cxn modelId="{D8D538F1-D829-BC42-9CB2-4E637C17BEC8}" type="presOf" srcId="{3455F30B-6FF1-46E6-968A-D2D4B8708EF1}" destId="{0D122E6F-17E5-F949-B5BB-7654C63A51F3}" srcOrd="0" destOrd="0" presId="urn:microsoft.com/office/officeart/2005/8/layout/vProcess5"/>
    <dgm:cxn modelId="{82164A30-191F-3341-94CC-23815834A9C4}" type="presParOf" srcId="{8E654BCA-1115-6D40-ACD3-012AC3543EFA}" destId="{398FBD73-1CC2-EF4B-9014-BDDDC72ED993}" srcOrd="0" destOrd="0" presId="urn:microsoft.com/office/officeart/2005/8/layout/vProcess5"/>
    <dgm:cxn modelId="{5454DFA3-D568-BB45-9D98-59B2506275D2}" type="presParOf" srcId="{8E654BCA-1115-6D40-ACD3-012AC3543EFA}" destId="{F718A016-B4C4-334F-8123-F62139D46F13}" srcOrd="1" destOrd="0" presId="urn:microsoft.com/office/officeart/2005/8/layout/vProcess5"/>
    <dgm:cxn modelId="{5A1ADFFC-CED1-C04E-97E3-CBD7EB86B50A}" type="presParOf" srcId="{8E654BCA-1115-6D40-ACD3-012AC3543EFA}" destId="{4B20C181-CD48-CA41-ABCB-29846B9C7767}" srcOrd="2" destOrd="0" presId="urn:microsoft.com/office/officeart/2005/8/layout/vProcess5"/>
    <dgm:cxn modelId="{26089F42-1A21-C348-AEE5-F98CC65FB5AD}" type="presParOf" srcId="{8E654BCA-1115-6D40-ACD3-012AC3543EFA}" destId="{A197FD49-BA0D-7249-83FE-832326B2D9C3}" srcOrd="3" destOrd="0" presId="urn:microsoft.com/office/officeart/2005/8/layout/vProcess5"/>
    <dgm:cxn modelId="{E1789707-038D-BE42-AB93-ADF1E820E6B4}" type="presParOf" srcId="{8E654BCA-1115-6D40-ACD3-012AC3543EFA}" destId="{A6296506-9A75-FE43-AA46-515A0BDE1036}" srcOrd="4" destOrd="0" presId="urn:microsoft.com/office/officeart/2005/8/layout/vProcess5"/>
    <dgm:cxn modelId="{5660EA1E-5D17-D349-B401-320BE5913D97}" type="presParOf" srcId="{8E654BCA-1115-6D40-ACD3-012AC3543EFA}" destId="{882AF6E8-E394-5540-8840-F5947520F72B}" srcOrd="5" destOrd="0" presId="urn:microsoft.com/office/officeart/2005/8/layout/vProcess5"/>
    <dgm:cxn modelId="{26C340EF-2D8A-0541-B643-8438A8DD85E5}" type="presParOf" srcId="{8E654BCA-1115-6D40-ACD3-012AC3543EFA}" destId="{C2305937-E881-2E4D-8FA6-2E015D21D990}" srcOrd="6" destOrd="0" presId="urn:microsoft.com/office/officeart/2005/8/layout/vProcess5"/>
    <dgm:cxn modelId="{489D9ED5-D4C8-B04D-9D29-1EDB3BB09E79}" type="presParOf" srcId="{8E654BCA-1115-6D40-ACD3-012AC3543EFA}" destId="{0D122E6F-17E5-F949-B5BB-7654C63A51F3}" srcOrd="7" destOrd="0" presId="urn:microsoft.com/office/officeart/2005/8/layout/vProcess5"/>
    <dgm:cxn modelId="{81BC37BF-D535-0444-A6BE-DD2550BE612D}" type="presParOf" srcId="{8E654BCA-1115-6D40-ACD3-012AC3543EFA}" destId="{E66D4176-FA4C-4547-A1DC-82CD6609DC1D}" srcOrd="8" destOrd="0" presId="urn:microsoft.com/office/officeart/2005/8/layout/vProcess5"/>
    <dgm:cxn modelId="{0AD4E761-8F5D-844E-8CD7-CE6D3548DBD1}" type="presParOf" srcId="{8E654BCA-1115-6D40-ACD3-012AC3543EFA}" destId="{CAF6BA97-041D-BB48-96AC-4F83EA5E4F8C}" srcOrd="9" destOrd="0" presId="urn:microsoft.com/office/officeart/2005/8/layout/vProcess5"/>
    <dgm:cxn modelId="{F76D7761-ABC2-EF4C-8D91-7ECA8A6A9CCE}" type="presParOf" srcId="{8E654BCA-1115-6D40-ACD3-012AC3543EFA}" destId="{356AF70F-6203-2F41-8DC7-075D305B7397}" srcOrd="10" destOrd="0" presId="urn:microsoft.com/office/officeart/2005/8/layout/vProcess5"/>
    <dgm:cxn modelId="{08A7432F-317A-2E45-9B9B-C04C315F206C}" type="presParOf" srcId="{8E654BCA-1115-6D40-ACD3-012AC3543EFA}" destId="{36207965-0AB2-7F46-8D36-FF9B65B4132B}" srcOrd="11" destOrd="0" presId="urn:microsoft.com/office/officeart/2005/8/layout/vProcess5"/>
    <dgm:cxn modelId="{0C9EFC9F-6E52-0F4E-A97E-4A38DF1E1237}" type="presParOf" srcId="{8E654BCA-1115-6D40-ACD3-012AC3543EFA}" destId="{89D89361-934D-6D49-84FD-219915470511}" srcOrd="12" destOrd="0" presId="urn:microsoft.com/office/officeart/2005/8/layout/vProcess5"/>
    <dgm:cxn modelId="{4CB94024-15F7-B640-8B9E-FF32CB9EDB39}" type="presParOf" srcId="{8E654BCA-1115-6D40-ACD3-012AC3543EFA}" destId="{3922B948-7342-5944-955E-64DC860BB8C2}" srcOrd="13" destOrd="0" presId="urn:microsoft.com/office/officeart/2005/8/layout/vProcess5"/>
    <dgm:cxn modelId="{E75A0BD4-EB24-DC44-A55B-ABC48AA482D6}" type="presParOf" srcId="{8E654BCA-1115-6D40-ACD3-012AC3543EFA}" destId="{F5EB8D64-51D4-744B-9E0C-9771303C551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3239D72-817E-4A57-9DD2-A777C5F1A80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76BC6D64-55D7-4117-8246-68EDA8E9AFA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AI is a </a:t>
          </a:r>
          <a:r>
            <a:rPr lang="en-GB" i="1"/>
            <a:t>tool</a:t>
          </a:r>
          <a:r>
            <a:rPr lang="en-GB"/>
            <a:t>, not a replacement for medical expertise.</a:t>
          </a:r>
          <a:endParaRPr lang="en-US"/>
        </a:p>
      </dgm:t>
    </dgm:pt>
    <dgm:pt modelId="{2EC58156-63D9-4104-9077-ABE74A790A51}" type="parTrans" cxnId="{1A34386C-3153-400D-906C-D9729DE9A36F}">
      <dgm:prSet/>
      <dgm:spPr/>
      <dgm:t>
        <a:bodyPr/>
        <a:lstStyle/>
        <a:p>
          <a:endParaRPr lang="en-US"/>
        </a:p>
      </dgm:t>
    </dgm:pt>
    <dgm:pt modelId="{E01536AC-5A3E-47ED-895E-F0A801CAE28F}" type="sibTrans" cxnId="{1A34386C-3153-400D-906C-D9729DE9A36F}">
      <dgm:prSet/>
      <dgm:spPr/>
      <dgm:t>
        <a:bodyPr/>
        <a:lstStyle/>
        <a:p>
          <a:endParaRPr lang="en-US"/>
        </a:p>
      </dgm:t>
    </dgm:pt>
    <dgm:pt modelId="{692DF01A-285D-40C6-8560-BE5244D6658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Patient data must be used responsibly.</a:t>
          </a:r>
          <a:endParaRPr lang="en-US"/>
        </a:p>
      </dgm:t>
    </dgm:pt>
    <dgm:pt modelId="{9903F4A4-E7D5-46B4-A27C-0895C29B65C3}" type="parTrans" cxnId="{038B23E2-8588-46BE-9390-3F98735A6F7F}">
      <dgm:prSet/>
      <dgm:spPr/>
      <dgm:t>
        <a:bodyPr/>
        <a:lstStyle/>
        <a:p>
          <a:endParaRPr lang="en-US"/>
        </a:p>
      </dgm:t>
    </dgm:pt>
    <dgm:pt modelId="{907C5D9B-E13C-486D-8E27-6728B4004428}" type="sibTrans" cxnId="{038B23E2-8588-46BE-9390-3F98735A6F7F}">
      <dgm:prSet/>
      <dgm:spPr/>
      <dgm:t>
        <a:bodyPr/>
        <a:lstStyle/>
        <a:p>
          <a:endParaRPr lang="en-US"/>
        </a:p>
      </dgm:t>
    </dgm:pt>
    <dgm:pt modelId="{BBE35063-BE9A-4FEC-A807-5A8D4C43FF3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Evidence-based practice + AI = stronger pharmacovigilance</a:t>
          </a:r>
          <a:endParaRPr lang="en-US"/>
        </a:p>
      </dgm:t>
    </dgm:pt>
    <dgm:pt modelId="{B314EF87-034E-4272-A0D1-962480A26A87}" type="parTrans" cxnId="{94815AE9-4235-4F6E-BE4A-413F1DAAB942}">
      <dgm:prSet/>
      <dgm:spPr/>
      <dgm:t>
        <a:bodyPr/>
        <a:lstStyle/>
        <a:p>
          <a:endParaRPr lang="en-US"/>
        </a:p>
      </dgm:t>
    </dgm:pt>
    <dgm:pt modelId="{0BF74B70-F505-4A62-920E-EF067893D304}" type="sibTrans" cxnId="{94815AE9-4235-4F6E-BE4A-413F1DAAB942}">
      <dgm:prSet/>
      <dgm:spPr/>
      <dgm:t>
        <a:bodyPr/>
        <a:lstStyle/>
        <a:p>
          <a:endParaRPr lang="en-US"/>
        </a:p>
      </dgm:t>
    </dgm:pt>
    <dgm:pt modelId="{14CA43FB-4529-4F44-8686-EBADADF424AE}" type="pres">
      <dgm:prSet presAssocID="{73239D72-817E-4A57-9DD2-A777C5F1A800}" presName="root" presStyleCnt="0">
        <dgm:presLayoutVars>
          <dgm:dir/>
          <dgm:resizeHandles val="exact"/>
        </dgm:presLayoutVars>
      </dgm:prSet>
      <dgm:spPr/>
    </dgm:pt>
    <dgm:pt modelId="{3222FBC6-E478-4C5A-B005-56C27EF35800}" type="pres">
      <dgm:prSet presAssocID="{76BC6D64-55D7-4117-8246-68EDA8E9AFA3}" presName="compNode" presStyleCnt="0"/>
      <dgm:spPr/>
    </dgm:pt>
    <dgm:pt modelId="{C84EC824-B576-4E83-AB8A-F8A281CB1630}" type="pres">
      <dgm:prSet presAssocID="{76BC6D64-55D7-4117-8246-68EDA8E9AFA3}" presName="bgRect" presStyleLbl="bgShp" presStyleIdx="0" presStyleCnt="3"/>
      <dgm:spPr/>
    </dgm:pt>
    <dgm:pt modelId="{33F6924D-B2DD-4D2A-8EFF-6D6BCDC9FAB3}" type="pres">
      <dgm:prSet presAssocID="{76BC6D64-55D7-4117-8246-68EDA8E9AFA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42D7E8E-9894-4E60-A2AC-28CF7BDC7DAA}" type="pres">
      <dgm:prSet presAssocID="{76BC6D64-55D7-4117-8246-68EDA8E9AFA3}" presName="spaceRect" presStyleCnt="0"/>
      <dgm:spPr/>
    </dgm:pt>
    <dgm:pt modelId="{AFF1820C-733F-4F4D-B932-182496E0704B}" type="pres">
      <dgm:prSet presAssocID="{76BC6D64-55D7-4117-8246-68EDA8E9AFA3}" presName="parTx" presStyleLbl="revTx" presStyleIdx="0" presStyleCnt="3">
        <dgm:presLayoutVars>
          <dgm:chMax val="0"/>
          <dgm:chPref val="0"/>
        </dgm:presLayoutVars>
      </dgm:prSet>
      <dgm:spPr/>
    </dgm:pt>
    <dgm:pt modelId="{613CE4DD-9AF2-4029-92B4-9EA592DEA238}" type="pres">
      <dgm:prSet presAssocID="{E01536AC-5A3E-47ED-895E-F0A801CAE28F}" presName="sibTrans" presStyleCnt="0"/>
      <dgm:spPr/>
    </dgm:pt>
    <dgm:pt modelId="{2D667DF2-2199-4C76-849C-FCA7743AD235}" type="pres">
      <dgm:prSet presAssocID="{692DF01A-285D-40C6-8560-BE5244D66588}" presName="compNode" presStyleCnt="0"/>
      <dgm:spPr/>
    </dgm:pt>
    <dgm:pt modelId="{3E06228B-0BA6-4FF8-85FB-2CD198AD16CC}" type="pres">
      <dgm:prSet presAssocID="{692DF01A-285D-40C6-8560-BE5244D66588}" presName="bgRect" presStyleLbl="bgShp" presStyleIdx="1" presStyleCnt="3"/>
      <dgm:spPr/>
    </dgm:pt>
    <dgm:pt modelId="{DDB1A2F0-C585-4708-99BA-937D0581611F}" type="pres">
      <dgm:prSet presAssocID="{692DF01A-285D-40C6-8560-BE5244D6658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1044EDF-47E4-4710-BA2D-E2229FE68546}" type="pres">
      <dgm:prSet presAssocID="{692DF01A-285D-40C6-8560-BE5244D66588}" presName="spaceRect" presStyleCnt="0"/>
      <dgm:spPr/>
    </dgm:pt>
    <dgm:pt modelId="{997C4D22-1A9E-499B-8691-7B55D6964EFF}" type="pres">
      <dgm:prSet presAssocID="{692DF01A-285D-40C6-8560-BE5244D66588}" presName="parTx" presStyleLbl="revTx" presStyleIdx="1" presStyleCnt="3">
        <dgm:presLayoutVars>
          <dgm:chMax val="0"/>
          <dgm:chPref val="0"/>
        </dgm:presLayoutVars>
      </dgm:prSet>
      <dgm:spPr/>
    </dgm:pt>
    <dgm:pt modelId="{52333FD7-80F1-49F3-9BAB-E59088F8A7E6}" type="pres">
      <dgm:prSet presAssocID="{907C5D9B-E13C-486D-8E27-6728B4004428}" presName="sibTrans" presStyleCnt="0"/>
      <dgm:spPr/>
    </dgm:pt>
    <dgm:pt modelId="{874731E5-8DDE-4C39-9B2E-FA380C52479D}" type="pres">
      <dgm:prSet presAssocID="{BBE35063-BE9A-4FEC-A807-5A8D4C43FF39}" presName="compNode" presStyleCnt="0"/>
      <dgm:spPr/>
    </dgm:pt>
    <dgm:pt modelId="{B17F4192-1BEF-4866-8F5B-418D12FD63E3}" type="pres">
      <dgm:prSet presAssocID="{BBE35063-BE9A-4FEC-A807-5A8D4C43FF39}" presName="bgRect" presStyleLbl="bgShp" presStyleIdx="2" presStyleCnt="3"/>
      <dgm:spPr/>
    </dgm:pt>
    <dgm:pt modelId="{9A80F7BA-5685-4EE7-AABC-FC6AA46B4F87}" type="pres">
      <dgm:prSet presAssocID="{BBE35063-BE9A-4FEC-A807-5A8D4C43FF3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B390A9A1-6721-4EBC-BFAB-8BD23560C7FA}" type="pres">
      <dgm:prSet presAssocID="{BBE35063-BE9A-4FEC-A807-5A8D4C43FF39}" presName="spaceRect" presStyleCnt="0"/>
      <dgm:spPr/>
    </dgm:pt>
    <dgm:pt modelId="{FA04C9CC-DAB3-48D4-A3DF-7CABA4B1F1BF}" type="pres">
      <dgm:prSet presAssocID="{BBE35063-BE9A-4FEC-A807-5A8D4C43FF3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3F5CE3C-8B15-1C40-A102-E8E9DAF778AE}" type="presOf" srcId="{76BC6D64-55D7-4117-8246-68EDA8E9AFA3}" destId="{AFF1820C-733F-4F4D-B932-182496E0704B}" srcOrd="0" destOrd="0" presId="urn:microsoft.com/office/officeart/2018/2/layout/IconVerticalSolidList"/>
    <dgm:cxn modelId="{44252849-69C2-DF47-8317-9D94CFE241EA}" type="presOf" srcId="{73239D72-817E-4A57-9DD2-A777C5F1A800}" destId="{14CA43FB-4529-4F44-8686-EBADADF424AE}" srcOrd="0" destOrd="0" presId="urn:microsoft.com/office/officeart/2018/2/layout/IconVerticalSolidList"/>
    <dgm:cxn modelId="{1A34386C-3153-400D-906C-D9729DE9A36F}" srcId="{73239D72-817E-4A57-9DD2-A777C5F1A800}" destId="{76BC6D64-55D7-4117-8246-68EDA8E9AFA3}" srcOrd="0" destOrd="0" parTransId="{2EC58156-63D9-4104-9077-ABE74A790A51}" sibTransId="{E01536AC-5A3E-47ED-895E-F0A801CAE28F}"/>
    <dgm:cxn modelId="{6D7750A4-9D5D-E34B-BF2C-380A99B15B9B}" type="presOf" srcId="{692DF01A-285D-40C6-8560-BE5244D66588}" destId="{997C4D22-1A9E-499B-8691-7B55D6964EFF}" srcOrd="0" destOrd="0" presId="urn:microsoft.com/office/officeart/2018/2/layout/IconVerticalSolidList"/>
    <dgm:cxn modelId="{038B23E2-8588-46BE-9390-3F98735A6F7F}" srcId="{73239D72-817E-4A57-9DD2-A777C5F1A800}" destId="{692DF01A-285D-40C6-8560-BE5244D66588}" srcOrd="1" destOrd="0" parTransId="{9903F4A4-E7D5-46B4-A27C-0895C29B65C3}" sibTransId="{907C5D9B-E13C-486D-8E27-6728B4004428}"/>
    <dgm:cxn modelId="{94815AE9-4235-4F6E-BE4A-413F1DAAB942}" srcId="{73239D72-817E-4A57-9DD2-A777C5F1A800}" destId="{BBE35063-BE9A-4FEC-A807-5A8D4C43FF39}" srcOrd="2" destOrd="0" parTransId="{B314EF87-034E-4272-A0D1-962480A26A87}" sibTransId="{0BF74B70-F505-4A62-920E-EF067893D304}"/>
    <dgm:cxn modelId="{104ACAFF-4A9E-3D44-BD05-B0032D926F8B}" type="presOf" srcId="{BBE35063-BE9A-4FEC-A807-5A8D4C43FF39}" destId="{FA04C9CC-DAB3-48D4-A3DF-7CABA4B1F1BF}" srcOrd="0" destOrd="0" presId="urn:microsoft.com/office/officeart/2018/2/layout/IconVerticalSolidList"/>
    <dgm:cxn modelId="{8872C38E-986B-7B43-8CF8-76415D4C9984}" type="presParOf" srcId="{14CA43FB-4529-4F44-8686-EBADADF424AE}" destId="{3222FBC6-E478-4C5A-B005-56C27EF35800}" srcOrd="0" destOrd="0" presId="urn:microsoft.com/office/officeart/2018/2/layout/IconVerticalSolidList"/>
    <dgm:cxn modelId="{DC9B7EFF-D4CB-D446-9FC3-2CA324EC9CEE}" type="presParOf" srcId="{3222FBC6-E478-4C5A-B005-56C27EF35800}" destId="{C84EC824-B576-4E83-AB8A-F8A281CB1630}" srcOrd="0" destOrd="0" presId="urn:microsoft.com/office/officeart/2018/2/layout/IconVerticalSolidList"/>
    <dgm:cxn modelId="{D0ACB94B-DB05-3344-BA93-EBFBB35E0CCE}" type="presParOf" srcId="{3222FBC6-E478-4C5A-B005-56C27EF35800}" destId="{33F6924D-B2DD-4D2A-8EFF-6D6BCDC9FAB3}" srcOrd="1" destOrd="0" presId="urn:microsoft.com/office/officeart/2018/2/layout/IconVerticalSolidList"/>
    <dgm:cxn modelId="{67AD2779-EF47-C248-AB29-F1EC81F64822}" type="presParOf" srcId="{3222FBC6-E478-4C5A-B005-56C27EF35800}" destId="{142D7E8E-9894-4E60-A2AC-28CF7BDC7DAA}" srcOrd="2" destOrd="0" presId="urn:microsoft.com/office/officeart/2018/2/layout/IconVerticalSolidList"/>
    <dgm:cxn modelId="{10418FA4-84E5-134A-972D-37602A649FDE}" type="presParOf" srcId="{3222FBC6-E478-4C5A-B005-56C27EF35800}" destId="{AFF1820C-733F-4F4D-B932-182496E0704B}" srcOrd="3" destOrd="0" presId="urn:microsoft.com/office/officeart/2018/2/layout/IconVerticalSolidList"/>
    <dgm:cxn modelId="{A5174C15-C5AB-0941-BF9B-AC29E86A2C62}" type="presParOf" srcId="{14CA43FB-4529-4F44-8686-EBADADF424AE}" destId="{613CE4DD-9AF2-4029-92B4-9EA592DEA238}" srcOrd="1" destOrd="0" presId="urn:microsoft.com/office/officeart/2018/2/layout/IconVerticalSolidList"/>
    <dgm:cxn modelId="{CD7E6327-7831-7044-B21C-A32D61BFCB62}" type="presParOf" srcId="{14CA43FB-4529-4F44-8686-EBADADF424AE}" destId="{2D667DF2-2199-4C76-849C-FCA7743AD235}" srcOrd="2" destOrd="0" presId="urn:microsoft.com/office/officeart/2018/2/layout/IconVerticalSolidList"/>
    <dgm:cxn modelId="{A3F03554-0ED9-0C4F-A4A6-76464A2BB1E9}" type="presParOf" srcId="{2D667DF2-2199-4C76-849C-FCA7743AD235}" destId="{3E06228B-0BA6-4FF8-85FB-2CD198AD16CC}" srcOrd="0" destOrd="0" presId="urn:microsoft.com/office/officeart/2018/2/layout/IconVerticalSolidList"/>
    <dgm:cxn modelId="{C97A06B8-0928-AE4C-AA69-A5973A65846B}" type="presParOf" srcId="{2D667DF2-2199-4C76-849C-FCA7743AD235}" destId="{DDB1A2F0-C585-4708-99BA-937D0581611F}" srcOrd="1" destOrd="0" presId="urn:microsoft.com/office/officeart/2018/2/layout/IconVerticalSolidList"/>
    <dgm:cxn modelId="{39E1645A-10C1-614B-B892-D53DE3266D8C}" type="presParOf" srcId="{2D667DF2-2199-4C76-849C-FCA7743AD235}" destId="{51044EDF-47E4-4710-BA2D-E2229FE68546}" srcOrd="2" destOrd="0" presId="urn:microsoft.com/office/officeart/2018/2/layout/IconVerticalSolidList"/>
    <dgm:cxn modelId="{4B2F7706-E159-3349-AA41-4851C6530A0F}" type="presParOf" srcId="{2D667DF2-2199-4C76-849C-FCA7743AD235}" destId="{997C4D22-1A9E-499B-8691-7B55D6964EFF}" srcOrd="3" destOrd="0" presId="urn:microsoft.com/office/officeart/2018/2/layout/IconVerticalSolidList"/>
    <dgm:cxn modelId="{85FD17D6-6E8D-A14F-A24E-672ADEF90356}" type="presParOf" srcId="{14CA43FB-4529-4F44-8686-EBADADF424AE}" destId="{52333FD7-80F1-49F3-9BAB-E59088F8A7E6}" srcOrd="3" destOrd="0" presId="urn:microsoft.com/office/officeart/2018/2/layout/IconVerticalSolidList"/>
    <dgm:cxn modelId="{1B5BEF39-6C10-1947-86FA-D97C78F6FA4A}" type="presParOf" srcId="{14CA43FB-4529-4F44-8686-EBADADF424AE}" destId="{874731E5-8DDE-4C39-9B2E-FA380C52479D}" srcOrd="4" destOrd="0" presId="urn:microsoft.com/office/officeart/2018/2/layout/IconVerticalSolidList"/>
    <dgm:cxn modelId="{BE140C16-C390-D64A-A352-B46B2B6DBAC4}" type="presParOf" srcId="{874731E5-8DDE-4C39-9B2E-FA380C52479D}" destId="{B17F4192-1BEF-4866-8F5B-418D12FD63E3}" srcOrd="0" destOrd="0" presId="urn:microsoft.com/office/officeart/2018/2/layout/IconVerticalSolidList"/>
    <dgm:cxn modelId="{02F459D2-B5BB-0441-B995-E82F22E94887}" type="presParOf" srcId="{874731E5-8DDE-4C39-9B2E-FA380C52479D}" destId="{9A80F7BA-5685-4EE7-AABC-FC6AA46B4F87}" srcOrd="1" destOrd="0" presId="urn:microsoft.com/office/officeart/2018/2/layout/IconVerticalSolidList"/>
    <dgm:cxn modelId="{114C70ED-BDEF-E443-8E69-77E4A6B36737}" type="presParOf" srcId="{874731E5-8DDE-4C39-9B2E-FA380C52479D}" destId="{B390A9A1-6721-4EBC-BFAB-8BD23560C7FA}" srcOrd="2" destOrd="0" presId="urn:microsoft.com/office/officeart/2018/2/layout/IconVerticalSolidList"/>
    <dgm:cxn modelId="{42FF319A-2022-AE47-ACF4-CCE4F7318968}" type="presParOf" srcId="{874731E5-8DDE-4C39-9B2E-FA380C52479D}" destId="{FA04C9CC-DAB3-48D4-A3DF-7CABA4B1F1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97235-F76C-6947-8BEA-AEB3B042682E}">
      <dsp:nvSpPr>
        <dsp:cNvPr id="0" name=""/>
        <dsp:cNvSpPr/>
      </dsp:nvSpPr>
      <dsp:spPr>
        <a:xfrm>
          <a:off x="1577340" y="1890"/>
          <a:ext cx="6309360" cy="82968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210740" rIns="122419" bIns="2107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Understand AI and ML fundamentals in healthcare</a:t>
          </a:r>
        </a:p>
      </dsp:txBody>
      <dsp:txXfrm>
        <a:off x="1577340" y="1890"/>
        <a:ext cx="6309360" cy="829686"/>
      </dsp:txXfrm>
    </dsp:sp>
    <dsp:sp modelId="{72AE2BD3-68F9-8E43-9381-B18FB9E5992B}">
      <dsp:nvSpPr>
        <dsp:cNvPr id="0" name=""/>
        <dsp:cNvSpPr/>
      </dsp:nvSpPr>
      <dsp:spPr>
        <a:xfrm>
          <a:off x="0" y="1890"/>
          <a:ext cx="1577340" cy="82968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468" tIns="81955" rIns="83468" bIns="8195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Understand</a:t>
          </a:r>
        </a:p>
      </dsp:txBody>
      <dsp:txXfrm>
        <a:off x="0" y="1890"/>
        <a:ext cx="1577340" cy="829686"/>
      </dsp:txXfrm>
    </dsp:sp>
    <dsp:sp modelId="{8A3C4BA8-4A56-894C-8F1C-731BBD2CFAB8}">
      <dsp:nvSpPr>
        <dsp:cNvPr id="0" name=""/>
        <dsp:cNvSpPr/>
      </dsp:nvSpPr>
      <dsp:spPr>
        <a:xfrm>
          <a:off x="1577340" y="881358"/>
          <a:ext cx="6309360" cy="829686"/>
        </a:xfrm>
        <a:prstGeom prst="rect">
          <a:avLst/>
        </a:prstGeom>
        <a:solidFill>
          <a:schemeClr val="accent5">
            <a:tint val="40000"/>
            <a:alpha val="90000"/>
            <a:hueOff val="-2986166"/>
            <a:satOff val="667"/>
            <a:lumOff val="10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986166"/>
              <a:satOff val="667"/>
              <a:lumOff val="10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210740" rIns="122419" bIns="2107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Identify types and sources of patient data</a:t>
          </a:r>
        </a:p>
      </dsp:txBody>
      <dsp:txXfrm>
        <a:off x="1577340" y="881358"/>
        <a:ext cx="6309360" cy="829686"/>
      </dsp:txXfrm>
    </dsp:sp>
    <dsp:sp modelId="{C28721D6-579E-6944-92C2-16AFDBD043E2}">
      <dsp:nvSpPr>
        <dsp:cNvPr id="0" name=""/>
        <dsp:cNvSpPr/>
      </dsp:nvSpPr>
      <dsp:spPr>
        <a:xfrm>
          <a:off x="0" y="881358"/>
          <a:ext cx="1577340" cy="829686"/>
        </a:xfrm>
        <a:prstGeom prst="rect">
          <a:avLst/>
        </a:prstGeom>
        <a:gradFill rotWithShape="0">
          <a:gsLst>
            <a:gs pos="0">
              <a:schemeClr val="accent5">
                <a:hueOff val="-3038037"/>
                <a:satOff val="-207"/>
                <a:lumOff val="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038037"/>
                <a:satOff val="-207"/>
                <a:lumOff val="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038037"/>
                <a:satOff val="-207"/>
                <a:lumOff val="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468" tIns="81955" rIns="83468" bIns="8195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Identify</a:t>
          </a:r>
        </a:p>
      </dsp:txBody>
      <dsp:txXfrm>
        <a:off x="0" y="881358"/>
        <a:ext cx="1577340" cy="829686"/>
      </dsp:txXfrm>
    </dsp:sp>
    <dsp:sp modelId="{BA340022-8F7C-BC49-9C38-1A955D874A0D}">
      <dsp:nvSpPr>
        <dsp:cNvPr id="0" name=""/>
        <dsp:cNvSpPr/>
      </dsp:nvSpPr>
      <dsp:spPr>
        <a:xfrm>
          <a:off x="1577340" y="1760825"/>
          <a:ext cx="6309360" cy="829686"/>
        </a:xfrm>
        <a:prstGeom prst="rect">
          <a:avLst/>
        </a:prstGeom>
        <a:solidFill>
          <a:schemeClr val="accent5">
            <a:tint val="40000"/>
            <a:alpha val="90000"/>
            <a:hueOff val="-5972333"/>
            <a:satOff val="1333"/>
            <a:lumOff val="20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972333"/>
              <a:satOff val="1333"/>
              <a:lumOff val="20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210740" rIns="122419" bIns="2107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Apply basic AI techniques</a:t>
          </a:r>
        </a:p>
      </dsp:txBody>
      <dsp:txXfrm>
        <a:off x="1577340" y="1760825"/>
        <a:ext cx="6309360" cy="829686"/>
      </dsp:txXfrm>
    </dsp:sp>
    <dsp:sp modelId="{8AC6F428-9C05-514E-953A-2335568B75A9}">
      <dsp:nvSpPr>
        <dsp:cNvPr id="0" name=""/>
        <dsp:cNvSpPr/>
      </dsp:nvSpPr>
      <dsp:spPr>
        <a:xfrm>
          <a:off x="0" y="1760825"/>
          <a:ext cx="1577340" cy="829686"/>
        </a:xfrm>
        <a:prstGeom prst="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468" tIns="81955" rIns="83468" bIns="8195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Apply</a:t>
          </a:r>
        </a:p>
      </dsp:txBody>
      <dsp:txXfrm>
        <a:off x="0" y="1760825"/>
        <a:ext cx="1577340" cy="829686"/>
      </dsp:txXfrm>
    </dsp:sp>
    <dsp:sp modelId="{1CA13935-B238-694B-AF2E-28E152E310FC}">
      <dsp:nvSpPr>
        <dsp:cNvPr id="0" name=""/>
        <dsp:cNvSpPr/>
      </dsp:nvSpPr>
      <dsp:spPr>
        <a:xfrm>
          <a:off x="1577340" y="2640293"/>
          <a:ext cx="6309360" cy="829686"/>
        </a:xfrm>
        <a:prstGeom prst="rect">
          <a:avLst/>
        </a:prstGeom>
        <a:solidFill>
          <a:schemeClr val="accent5">
            <a:tint val="40000"/>
            <a:alpha val="90000"/>
            <a:hueOff val="-8958499"/>
            <a:satOff val="2000"/>
            <a:lumOff val="30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8958499"/>
              <a:satOff val="2000"/>
              <a:lumOff val="3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210740" rIns="122419" bIns="2107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Interpret AI outputs</a:t>
          </a:r>
        </a:p>
      </dsp:txBody>
      <dsp:txXfrm>
        <a:off x="1577340" y="2640293"/>
        <a:ext cx="6309360" cy="829686"/>
      </dsp:txXfrm>
    </dsp:sp>
    <dsp:sp modelId="{14D5D243-12F1-5B43-B76B-2C69A6ACDFC8}">
      <dsp:nvSpPr>
        <dsp:cNvPr id="0" name=""/>
        <dsp:cNvSpPr/>
      </dsp:nvSpPr>
      <dsp:spPr>
        <a:xfrm>
          <a:off x="0" y="2640293"/>
          <a:ext cx="1577340" cy="829686"/>
        </a:xfrm>
        <a:prstGeom prst="rect">
          <a:avLst/>
        </a:prstGeom>
        <a:gradFill rotWithShape="0">
          <a:gsLst>
            <a:gs pos="0">
              <a:schemeClr val="accent5">
                <a:hueOff val="-9114112"/>
                <a:satOff val="-620"/>
                <a:lumOff val="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114112"/>
                <a:satOff val="-620"/>
                <a:lumOff val="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114112"/>
                <a:satOff val="-620"/>
                <a:lumOff val="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468" tIns="81955" rIns="83468" bIns="8195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Interpret</a:t>
          </a:r>
        </a:p>
      </dsp:txBody>
      <dsp:txXfrm>
        <a:off x="0" y="2640293"/>
        <a:ext cx="1577340" cy="829686"/>
      </dsp:txXfrm>
    </dsp:sp>
    <dsp:sp modelId="{FD016831-AC32-FE44-9DA6-F6FC134ED8E5}">
      <dsp:nvSpPr>
        <dsp:cNvPr id="0" name=""/>
        <dsp:cNvSpPr/>
      </dsp:nvSpPr>
      <dsp:spPr>
        <a:xfrm>
          <a:off x="1577340" y="3519760"/>
          <a:ext cx="6309360" cy="829686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210740" rIns="122419" bIns="2107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Address ethical and privacy concerns</a:t>
          </a:r>
        </a:p>
      </dsp:txBody>
      <dsp:txXfrm>
        <a:off x="1577340" y="3519760"/>
        <a:ext cx="6309360" cy="829686"/>
      </dsp:txXfrm>
    </dsp:sp>
    <dsp:sp modelId="{001C4A59-87C5-2144-A1C3-A44BD9464C1E}">
      <dsp:nvSpPr>
        <dsp:cNvPr id="0" name=""/>
        <dsp:cNvSpPr/>
      </dsp:nvSpPr>
      <dsp:spPr>
        <a:xfrm>
          <a:off x="0" y="3519760"/>
          <a:ext cx="1577340" cy="829686"/>
        </a:xfrm>
        <a:prstGeom prst="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468" tIns="81955" rIns="83468" bIns="8195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Address</a:t>
          </a:r>
        </a:p>
      </dsp:txBody>
      <dsp:txXfrm>
        <a:off x="0" y="3519760"/>
        <a:ext cx="1577340" cy="8296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77C71C-D80B-4ACF-A66D-D4366ECEE229}">
      <dsp:nvSpPr>
        <dsp:cNvPr id="0" name=""/>
        <dsp:cNvSpPr/>
      </dsp:nvSpPr>
      <dsp:spPr>
        <a:xfrm>
          <a:off x="782800" y="593336"/>
          <a:ext cx="1136499" cy="11364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31E6B-7155-464E-A840-CED2727B06A7}">
      <dsp:nvSpPr>
        <dsp:cNvPr id="0" name=""/>
        <dsp:cNvSpPr/>
      </dsp:nvSpPr>
      <dsp:spPr>
        <a:xfrm>
          <a:off x="88272" y="2106954"/>
          <a:ext cx="25255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Introduction to AI, machine learning (ML), and deep learning (DL)</a:t>
          </a:r>
          <a:endParaRPr lang="en-US" sz="1500" kern="1200" dirty="0"/>
        </a:p>
      </dsp:txBody>
      <dsp:txXfrm>
        <a:off x="88272" y="2106954"/>
        <a:ext cx="2525555" cy="720000"/>
      </dsp:txXfrm>
    </dsp:sp>
    <dsp:sp modelId="{44066337-F61C-44E0-94C2-8168441E8C82}">
      <dsp:nvSpPr>
        <dsp:cNvPr id="0" name=""/>
        <dsp:cNvSpPr/>
      </dsp:nvSpPr>
      <dsp:spPr>
        <a:xfrm>
          <a:off x="3750327" y="593336"/>
          <a:ext cx="1136499" cy="1136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29E00-1013-46AC-90E7-49A9BCCCC8D9}">
      <dsp:nvSpPr>
        <dsp:cNvPr id="0" name=""/>
        <dsp:cNvSpPr/>
      </dsp:nvSpPr>
      <dsp:spPr>
        <a:xfrm>
          <a:off x="3055800" y="2106954"/>
          <a:ext cx="25255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Overview of AI applications in healthcare</a:t>
          </a:r>
          <a:endParaRPr lang="en-US" sz="1500" kern="1200"/>
        </a:p>
      </dsp:txBody>
      <dsp:txXfrm>
        <a:off x="3055800" y="2106954"/>
        <a:ext cx="2525555" cy="720000"/>
      </dsp:txXfrm>
    </dsp:sp>
    <dsp:sp modelId="{58C71C90-6BFF-41D6-8FC6-D935863D0652}">
      <dsp:nvSpPr>
        <dsp:cNvPr id="0" name=""/>
        <dsp:cNvSpPr/>
      </dsp:nvSpPr>
      <dsp:spPr>
        <a:xfrm>
          <a:off x="782800" y="3458342"/>
          <a:ext cx="1136499" cy="1136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145C6-C29B-4566-B87A-5EEB95B1CC50}">
      <dsp:nvSpPr>
        <dsp:cNvPr id="0" name=""/>
        <dsp:cNvSpPr/>
      </dsp:nvSpPr>
      <dsp:spPr>
        <a:xfrm>
          <a:off x="88272" y="4971960"/>
          <a:ext cx="25255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Types of patient data: structured vs unstructured</a:t>
          </a:r>
          <a:endParaRPr lang="en-US" sz="1500" kern="1200"/>
        </a:p>
      </dsp:txBody>
      <dsp:txXfrm>
        <a:off x="88272" y="4971960"/>
        <a:ext cx="2525555" cy="720000"/>
      </dsp:txXfrm>
    </dsp:sp>
    <dsp:sp modelId="{D16E306B-0328-463C-97E4-E153AD00B4C8}">
      <dsp:nvSpPr>
        <dsp:cNvPr id="0" name=""/>
        <dsp:cNvSpPr/>
      </dsp:nvSpPr>
      <dsp:spPr>
        <a:xfrm>
          <a:off x="3750327" y="3458342"/>
          <a:ext cx="1136499" cy="11364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45F10-03A7-4E7B-8984-E042FF978E82}">
      <dsp:nvSpPr>
        <dsp:cNvPr id="0" name=""/>
        <dsp:cNvSpPr/>
      </dsp:nvSpPr>
      <dsp:spPr>
        <a:xfrm>
          <a:off x="3055800" y="4971960"/>
          <a:ext cx="25255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Data quality, bias, and preprocessing in healthcare datasets</a:t>
          </a:r>
          <a:endParaRPr lang="en-US" sz="1500" kern="1200"/>
        </a:p>
      </dsp:txBody>
      <dsp:txXfrm>
        <a:off x="3055800" y="4971960"/>
        <a:ext cx="2525555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AAAB1-0B8F-420D-B261-AAC92A7E96F4}">
      <dsp:nvSpPr>
        <dsp:cNvPr id="0" name=""/>
        <dsp:cNvSpPr/>
      </dsp:nvSpPr>
      <dsp:spPr>
        <a:xfrm>
          <a:off x="226102" y="0"/>
          <a:ext cx="5539409" cy="553940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AI: Decision Support, Automation</a:t>
          </a:r>
        </a:p>
      </dsp:txBody>
      <dsp:txXfrm>
        <a:off x="2027794" y="276970"/>
        <a:ext cx="1936023" cy="830911"/>
      </dsp:txXfrm>
    </dsp:sp>
    <dsp:sp modelId="{8B60224E-5E83-4530-A9DA-637D508D767D}">
      <dsp:nvSpPr>
        <dsp:cNvPr id="0" name=""/>
        <dsp:cNvSpPr/>
      </dsp:nvSpPr>
      <dsp:spPr>
        <a:xfrm>
          <a:off x="918528" y="1384852"/>
          <a:ext cx="4154556" cy="4154556"/>
        </a:xfrm>
        <a:prstGeom prst="ellipse">
          <a:avLst/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ML: Predictive Models, ADR Monitoring</a:t>
          </a:r>
        </a:p>
      </dsp:txBody>
      <dsp:txXfrm>
        <a:off x="2027794" y="1644512"/>
        <a:ext cx="1936023" cy="778979"/>
      </dsp:txXfrm>
    </dsp:sp>
    <dsp:sp modelId="{10AC7A24-6A43-40ED-93DE-799FBDC7BEFA}">
      <dsp:nvSpPr>
        <dsp:cNvPr id="0" name=""/>
        <dsp:cNvSpPr/>
      </dsp:nvSpPr>
      <dsp:spPr>
        <a:xfrm>
          <a:off x="1610954" y="2769704"/>
          <a:ext cx="2769704" cy="2769704"/>
        </a:xfrm>
        <a:prstGeom prst="ellipse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DL: Imaging Analytics, Complex Patterns</a:t>
          </a:r>
        </a:p>
      </dsp:txBody>
      <dsp:txXfrm>
        <a:off x="2016568" y="3462130"/>
        <a:ext cx="1958476" cy="13848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BE8B7-0D79-468F-8AC1-F943F5210028}">
      <dsp:nvSpPr>
        <dsp:cNvPr id="0" name=""/>
        <dsp:cNvSpPr/>
      </dsp:nvSpPr>
      <dsp:spPr>
        <a:xfrm>
          <a:off x="775839" y="52490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19337-D250-423B-973F-13AA9E341465}">
      <dsp:nvSpPr>
        <dsp:cNvPr id="0" name=""/>
        <dsp:cNvSpPr/>
      </dsp:nvSpPr>
      <dsp:spPr>
        <a:xfrm>
          <a:off x="280839" y="16458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Diagnostic imaging</a:t>
          </a:r>
        </a:p>
      </dsp:txBody>
      <dsp:txXfrm>
        <a:off x="280839" y="1645800"/>
        <a:ext cx="1800000" cy="720000"/>
      </dsp:txXfrm>
    </dsp:sp>
    <dsp:sp modelId="{19165C1D-6D88-4587-A591-CDACA345FD33}">
      <dsp:nvSpPr>
        <dsp:cNvPr id="0" name=""/>
        <dsp:cNvSpPr/>
      </dsp:nvSpPr>
      <dsp:spPr>
        <a:xfrm>
          <a:off x="2890839" y="52490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E4A0C-01D1-4AE0-B972-0921307F5724}">
      <dsp:nvSpPr>
        <dsp:cNvPr id="0" name=""/>
        <dsp:cNvSpPr/>
      </dsp:nvSpPr>
      <dsp:spPr>
        <a:xfrm>
          <a:off x="2395839" y="16458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Predictive analytics (patient outcomes, readmissions)</a:t>
          </a:r>
        </a:p>
      </dsp:txBody>
      <dsp:txXfrm>
        <a:off x="2395839" y="1645800"/>
        <a:ext cx="1800000" cy="720000"/>
      </dsp:txXfrm>
    </dsp:sp>
    <dsp:sp modelId="{E7B176DB-2214-4358-8073-FAEB80135C54}">
      <dsp:nvSpPr>
        <dsp:cNvPr id="0" name=""/>
        <dsp:cNvSpPr/>
      </dsp:nvSpPr>
      <dsp:spPr>
        <a:xfrm>
          <a:off x="5005839" y="52490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63C1B-1284-4162-8907-E6AC6E6EA8CC}">
      <dsp:nvSpPr>
        <dsp:cNvPr id="0" name=""/>
        <dsp:cNvSpPr/>
      </dsp:nvSpPr>
      <dsp:spPr>
        <a:xfrm>
          <a:off x="4510839" y="16458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Pharmacovigilance using NLP</a:t>
          </a:r>
        </a:p>
      </dsp:txBody>
      <dsp:txXfrm>
        <a:off x="4510839" y="1645800"/>
        <a:ext cx="1800000" cy="720000"/>
      </dsp:txXfrm>
    </dsp:sp>
    <dsp:sp modelId="{2570FC1D-21C9-4FFE-A1CA-1EC58F629ABA}">
      <dsp:nvSpPr>
        <dsp:cNvPr id="0" name=""/>
        <dsp:cNvSpPr/>
      </dsp:nvSpPr>
      <dsp:spPr>
        <a:xfrm>
          <a:off x="7120839" y="52490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45784-5D04-4C75-9486-CD893E688E37}">
      <dsp:nvSpPr>
        <dsp:cNvPr id="0" name=""/>
        <dsp:cNvSpPr/>
      </dsp:nvSpPr>
      <dsp:spPr>
        <a:xfrm>
          <a:off x="6625839" y="16458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AI supports clinicians with data-driven decision-making.</a:t>
          </a:r>
          <a:endParaRPr lang="en-US" sz="1400" kern="1200"/>
        </a:p>
      </dsp:txBody>
      <dsp:txXfrm>
        <a:off x="6625839" y="1645800"/>
        <a:ext cx="1800000" cy="720000"/>
      </dsp:txXfrm>
    </dsp:sp>
    <dsp:sp modelId="{B53C64A9-C664-44BD-A407-2B6F3A8717F2}">
      <dsp:nvSpPr>
        <dsp:cNvPr id="0" name=""/>
        <dsp:cNvSpPr/>
      </dsp:nvSpPr>
      <dsp:spPr>
        <a:xfrm>
          <a:off x="1833339" y="2815800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70EC2-C2B8-4901-8139-237B95C1B7F5}">
      <dsp:nvSpPr>
        <dsp:cNvPr id="0" name=""/>
        <dsp:cNvSpPr/>
      </dsp:nvSpPr>
      <dsp:spPr>
        <a:xfrm>
          <a:off x="1338339" y="393669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Enables faster, more targeted diagnostics and interventions.</a:t>
          </a:r>
          <a:endParaRPr lang="en-US" sz="1400" kern="1200"/>
        </a:p>
      </dsp:txBody>
      <dsp:txXfrm>
        <a:off x="1338339" y="3936696"/>
        <a:ext cx="1800000" cy="720000"/>
      </dsp:txXfrm>
    </dsp:sp>
    <dsp:sp modelId="{5E5B61D3-5892-468A-B8AF-2170B00968B3}">
      <dsp:nvSpPr>
        <dsp:cNvPr id="0" name=""/>
        <dsp:cNvSpPr/>
      </dsp:nvSpPr>
      <dsp:spPr>
        <a:xfrm>
          <a:off x="3948339" y="2815800"/>
          <a:ext cx="810000" cy="81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9E1AEE-4281-4075-A0FF-3BDAE42EE27D}">
      <dsp:nvSpPr>
        <dsp:cNvPr id="0" name=""/>
        <dsp:cNvSpPr/>
      </dsp:nvSpPr>
      <dsp:spPr>
        <a:xfrm>
          <a:off x="3453339" y="393669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Moves healthcare from reactive to proactive care.</a:t>
          </a:r>
          <a:endParaRPr lang="en-US" sz="1400" kern="1200"/>
        </a:p>
      </dsp:txBody>
      <dsp:txXfrm>
        <a:off x="3453339" y="3936696"/>
        <a:ext cx="1800000" cy="720000"/>
      </dsp:txXfrm>
    </dsp:sp>
    <dsp:sp modelId="{DBBB384C-4F54-41C2-8FFD-BE069E3B0492}">
      <dsp:nvSpPr>
        <dsp:cNvPr id="0" name=""/>
        <dsp:cNvSpPr/>
      </dsp:nvSpPr>
      <dsp:spPr>
        <a:xfrm>
          <a:off x="6063339" y="2815800"/>
          <a:ext cx="810000" cy="81000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F65B7-469A-4659-A044-E8B5CBB6AA77}">
      <dsp:nvSpPr>
        <dsp:cNvPr id="0" name=""/>
        <dsp:cNvSpPr/>
      </dsp:nvSpPr>
      <dsp:spPr>
        <a:xfrm>
          <a:off x="5568339" y="393669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Think of AI as a clinical assistant trained on millions of cases.</a:t>
          </a:r>
          <a:endParaRPr lang="en-US" sz="1400" kern="1200"/>
        </a:p>
      </dsp:txBody>
      <dsp:txXfrm>
        <a:off x="5568339" y="3936696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362D92-6F0F-9647-BCCF-9180030DF1D4}">
      <dsp:nvSpPr>
        <dsp:cNvPr id="0" name=""/>
        <dsp:cNvSpPr/>
      </dsp:nvSpPr>
      <dsp:spPr>
        <a:xfrm>
          <a:off x="0" y="0"/>
          <a:ext cx="6310820" cy="6640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Low learning curve.</a:t>
          </a:r>
          <a:endParaRPr lang="en-US" sz="2800" kern="1200"/>
        </a:p>
      </dsp:txBody>
      <dsp:txXfrm>
        <a:off x="19451" y="19451"/>
        <a:ext cx="5516512" cy="625190"/>
      </dsp:txXfrm>
    </dsp:sp>
    <dsp:sp modelId="{52690E8C-1E9F-074D-A68B-A0B6D1F31F50}">
      <dsp:nvSpPr>
        <dsp:cNvPr id="0" name=""/>
        <dsp:cNvSpPr/>
      </dsp:nvSpPr>
      <dsp:spPr>
        <a:xfrm>
          <a:off x="471262" y="756328"/>
          <a:ext cx="6310820" cy="664092"/>
        </a:xfrm>
        <a:prstGeom prst="roundRect">
          <a:avLst>
            <a:gd name="adj" fmla="val 10000"/>
          </a:avLst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Handles structured patient data</a:t>
          </a:r>
          <a:endParaRPr lang="en-US" sz="2800" kern="1200"/>
        </a:p>
      </dsp:txBody>
      <dsp:txXfrm>
        <a:off x="490713" y="775779"/>
        <a:ext cx="5368995" cy="625190"/>
      </dsp:txXfrm>
    </dsp:sp>
    <dsp:sp modelId="{920C26A0-DF40-4043-B039-D47D382D43F4}">
      <dsp:nvSpPr>
        <dsp:cNvPr id="0" name=""/>
        <dsp:cNvSpPr/>
      </dsp:nvSpPr>
      <dsp:spPr>
        <a:xfrm>
          <a:off x="942525" y="1512656"/>
          <a:ext cx="6310820" cy="664092"/>
        </a:xfrm>
        <a:prstGeom prst="roundRect">
          <a:avLst>
            <a:gd name="adj" fmla="val 10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Built-in AI/ML features</a:t>
          </a:r>
          <a:endParaRPr lang="en-US" sz="2800" kern="1200"/>
        </a:p>
      </dsp:txBody>
      <dsp:txXfrm>
        <a:off x="961976" y="1532107"/>
        <a:ext cx="5368995" cy="625190"/>
      </dsp:txXfrm>
    </dsp:sp>
    <dsp:sp modelId="{45424CCF-26A0-2940-B1EA-D3C1556D8AEF}">
      <dsp:nvSpPr>
        <dsp:cNvPr id="0" name=""/>
        <dsp:cNvSpPr/>
      </dsp:nvSpPr>
      <dsp:spPr>
        <a:xfrm>
          <a:off x="1413787" y="2268984"/>
          <a:ext cx="6310820" cy="664092"/>
        </a:xfrm>
        <a:prstGeom prst="roundRect">
          <a:avLst>
            <a:gd name="adj" fmla="val 10000"/>
          </a:avLst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Visualization-first</a:t>
          </a:r>
          <a:endParaRPr lang="en-US" sz="2800" kern="1200"/>
        </a:p>
      </dsp:txBody>
      <dsp:txXfrm>
        <a:off x="1433238" y="2288435"/>
        <a:ext cx="5368995" cy="625190"/>
      </dsp:txXfrm>
    </dsp:sp>
    <dsp:sp modelId="{5806D25E-E919-174F-BB50-F57363CBFE19}">
      <dsp:nvSpPr>
        <dsp:cNvPr id="0" name=""/>
        <dsp:cNvSpPr/>
      </dsp:nvSpPr>
      <dsp:spPr>
        <a:xfrm>
          <a:off x="1885050" y="3025312"/>
          <a:ext cx="6310820" cy="664092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Integration</a:t>
          </a:r>
          <a:endParaRPr lang="en-US" sz="2800" kern="1200"/>
        </a:p>
      </dsp:txBody>
      <dsp:txXfrm>
        <a:off x="1904501" y="3044763"/>
        <a:ext cx="5368995" cy="625190"/>
      </dsp:txXfrm>
    </dsp:sp>
    <dsp:sp modelId="{3604314C-27EB-6C4A-9679-DC0E9DDEDAC0}">
      <dsp:nvSpPr>
        <dsp:cNvPr id="0" name=""/>
        <dsp:cNvSpPr/>
      </dsp:nvSpPr>
      <dsp:spPr>
        <a:xfrm>
          <a:off x="5879160" y="485156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976283" y="485156"/>
        <a:ext cx="237414" cy="324824"/>
      </dsp:txXfrm>
    </dsp:sp>
    <dsp:sp modelId="{C29D4AE0-FD09-CF47-89B8-B30A76126BF2}">
      <dsp:nvSpPr>
        <dsp:cNvPr id="0" name=""/>
        <dsp:cNvSpPr/>
      </dsp:nvSpPr>
      <dsp:spPr>
        <a:xfrm>
          <a:off x="6350422" y="124148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447545" y="1241484"/>
        <a:ext cx="237414" cy="324824"/>
      </dsp:txXfrm>
    </dsp:sp>
    <dsp:sp modelId="{17EEF9C5-05C2-B844-8081-FEB2E5600709}">
      <dsp:nvSpPr>
        <dsp:cNvPr id="0" name=""/>
        <dsp:cNvSpPr/>
      </dsp:nvSpPr>
      <dsp:spPr>
        <a:xfrm>
          <a:off x="6821685" y="198674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918808" y="1986744"/>
        <a:ext cx="237414" cy="324824"/>
      </dsp:txXfrm>
    </dsp:sp>
    <dsp:sp modelId="{11AD9705-C316-B044-A18D-8B46F0720AA6}">
      <dsp:nvSpPr>
        <dsp:cNvPr id="0" name=""/>
        <dsp:cNvSpPr/>
      </dsp:nvSpPr>
      <dsp:spPr>
        <a:xfrm>
          <a:off x="7292948" y="2750451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390071" y="2750451"/>
        <a:ext cx="237414" cy="3248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D4A87B-9652-45FD-816F-AAF7329D36F6}">
      <dsp:nvSpPr>
        <dsp:cNvPr id="0" name=""/>
        <dsp:cNvSpPr/>
      </dsp:nvSpPr>
      <dsp:spPr>
        <a:xfrm>
          <a:off x="0" y="4084"/>
          <a:ext cx="8808720" cy="8700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179DE0-9251-4890-B163-E2DF01929A88}">
      <dsp:nvSpPr>
        <dsp:cNvPr id="0" name=""/>
        <dsp:cNvSpPr/>
      </dsp:nvSpPr>
      <dsp:spPr>
        <a:xfrm>
          <a:off x="263176" y="199835"/>
          <a:ext cx="478502" cy="4785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30D06B-4456-4D6C-8AAD-A80D18C803DE}">
      <dsp:nvSpPr>
        <dsp:cNvPr id="0" name=""/>
        <dsp:cNvSpPr/>
      </dsp:nvSpPr>
      <dsp:spPr>
        <a:xfrm>
          <a:off x="1004854" y="4084"/>
          <a:ext cx="3963924" cy="87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Key Influencers Visual</a:t>
          </a:r>
          <a:endParaRPr lang="en-US" sz="1900" kern="1200" dirty="0"/>
        </a:p>
      </dsp:txBody>
      <dsp:txXfrm>
        <a:off x="1004854" y="4084"/>
        <a:ext cx="3963924" cy="870003"/>
      </dsp:txXfrm>
    </dsp:sp>
    <dsp:sp modelId="{6E490FC3-4A84-4BFD-884B-711FB44C7A75}">
      <dsp:nvSpPr>
        <dsp:cNvPr id="0" name=""/>
        <dsp:cNvSpPr/>
      </dsp:nvSpPr>
      <dsp:spPr>
        <a:xfrm>
          <a:off x="4968778" y="4084"/>
          <a:ext cx="3839941" cy="87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Automatically shows which factors (e.g., age, dosage, comorbidities) influence outcomes like adverse drug reactions.</a:t>
          </a:r>
          <a:endParaRPr lang="en-US" sz="1400" kern="1200"/>
        </a:p>
      </dsp:txBody>
      <dsp:txXfrm>
        <a:off x="4968778" y="4084"/>
        <a:ext cx="3839941" cy="870003"/>
      </dsp:txXfrm>
    </dsp:sp>
    <dsp:sp modelId="{8395D304-AC91-4D35-B6F1-B42E0EE8576C}">
      <dsp:nvSpPr>
        <dsp:cNvPr id="0" name=""/>
        <dsp:cNvSpPr/>
      </dsp:nvSpPr>
      <dsp:spPr>
        <a:xfrm>
          <a:off x="0" y="1091589"/>
          <a:ext cx="8808720" cy="8700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87671-4124-4E54-AAA1-450E926E56BE}">
      <dsp:nvSpPr>
        <dsp:cNvPr id="0" name=""/>
        <dsp:cNvSpPr/>
      </dsp:nvSpPr>
      <dsp:spPr>
        <a:xfrm>
          <a:off x="263176" y="1287340"/>
          <a:ext cx="478502" cy="4785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ADE5E-4439-45C1-B25C-84FAB9E88FFC}">
      <dsp:nvSpPr>
        <dsp:cNvPr id="0" name=""/>
        <dsp:cNvSpPr/>
      </dsp:nvSpPr>
      <dsp:spPr>
        <a:xfrm>
          <a:off x="1004854" y="1091589"/>
          <a:ext cx="3963924" cy="87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Decomposition Tree</a:t>
          </a:r>
          <a:endParaRPr lang="en-US" sz="1900" kern="1200"/>
        </a:p>
      </dsp:txBody>
      <dsp:txXfrm>
        <a:off x="1004854" y="1091589"/>
        <a:ext cx="3963924" cy="870003"/>
      </dsp:txXfrm>
    </dsp:sp>
    <dsp:sp modelId="{573765BA-0641-40D2-A08B-44604E6C105A}">
      <dsp:nvSpPr>
        <dsp:cNvPr id="0" name=""/>
        <dsp:cNvSpPr/>
      </dsp:nvSpPr>
      <dsp:spPr>
        <a:xfrm>
          <a:off x="4968778" y="1091589"/>
          <a:ext cx="3839941" cy="87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Lets users explore data hierarchically (e.g., ADR by drug class → hospital → age group).</a:t>
          </a:r>
          <a:endParaRPr lang="en-US" sz="1400" kern="1200"/>
        </a:p>
      </dsp:txBody>
      <dsp:txXfrm>
        <a:off x="4968778" y="1091589"/>
        <a:ext cx="3839941" cy="870003"/>
      </dsp:txXfrm>
    </dsp:sp>
    <dsp:sp modelId="{BA274A4E-2EBE-4057-BD15-3D4F7A059956}">
      <dsp:nvSpPr>
        <dsp:cNvPr id="0" name=""/>
        <dsp:cNvSpPr/>
      </dsp:nvSpPr>
      <dsp:spPr>
        <a:xfrm>
          <a:off x="0" y="2179094"/>
          <a:ext cx="8808720" cy="8700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29AB5-CC70-4359-B9E6-94FCDF7AB038}">
      <dsp:nvSpPr>
        <dsp:cNvPr id="0" name=""/>
        <dsp:cNvSpPr/>
      </dsp:nvSpPr>
      <dsp:spPr>
        <a:xfrm>
          <a:off x="263176" y="2374845"/>
          <a:ext cx="478502" cy="4785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A43378-84D5-4B71-A2B5-BB530F6F4B2D}">
      <dsp:nvSpPr>
        <dsp:cNvPr id="0" name=""/>
        <dsp:cNvSpPr/>
      </dsp:nvSpPr>
      <dsp:spPr>
        <a:xfrm>
          <a:off x="1004854" y="2179094"/>
          <a:ext cx="3963924" cy="87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Forecasting &amp; Trend Analysis</a:t>
          </a:r>
          <a:endParaRPr lang="en-US" sz="1900" kern="1200"/>
        </a:p>
      </dsp:txBody>
      <dsp:txXfrm>
        <a:off x="1004854" y="2179094"/>
        <a:ext cx="3963924" cy="870003"/>
      </dsp:txXfrm>
    </dsp:sp>
    <dsp:sp modelId="{B06229D8-E9A9-4536-8840-D36A913BE862}">
      <dsp:nvSpPr>
        <dsp:cNvPr id="0" name=""/>
        <dsp:cNvSpPr/>
      </dsp:nvSpPr>
      <dsp:spPr>
        <a:xfrm>
          <a:off x="4968778" y="2179094"/>
          <a:ext cx="3839941" cy="87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Time series forecasting for patient admission rates, adverse drug reports over months.</a:t>
          </a:r>
          <a:endParaRPr lang="en-US" sz="1400" kern="1200"/>
        </a:p>
      </dsp:txBody>
      <dsp:txXfrm>
        <a:off x="4968778" y="2179094"/>
        <a:ext cx="3839941" cy="870003"/>
      </dsp:txXfrm>
    </dsp:sp>
    <dsp:sp modelId="{96984EE3-0A72-49A7-90C6-08A06E336386}">
      <dsp:nvSpPr>
        <dsp:cNvPr id="0" name=""/>
        <dsp:cNvSpPr/>
      </dsp:nvSpPr>
      <dsp:spPr>
        <a:xfrm>
          <a:off x="0" y="3266599"/>
          <a:ext cx="8808720" cy="8700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1003E-0550-4E7F-9DC1-4381EF82680E}">
      <dsp:nvSpPr>
        <dsp:cNvPr id="0" name=""/>
        <dsp:cNvSpPr/>
      </dsp:nvSpPr>
      <dsp:spPr>
        <a:xfrm>
          <a:off x="263176" y="3462350"/>
          <a:ext cx="478502" cy="4785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48847-5DF3-43AA-8355-C804DF696378}">
      <dsp:nvSpPr>
        <dsp:cNvPr id="0" name=""/>
        <dsp:cNvSpPr/>
      </dsp:nvSpPr>
      <dsp:spPr>
        <a:xfrm>
          <a:off x="1004854" y="3266599"/>
          <a:ext cx="3963924" cy="87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Q&amp;A (Natural Language Queries)</a:t>
          </a:r>
          <a:endParaRPr lang="en-US" sz="1900" kern="1200"/>
        </a:p>
      </dsp:txBody>
      <dsp:txXfrm>
        <a:off x="1004854" y="3266599"/>
        <a:ext cx="3963924" cy="870003"/>
      </dsp:txXfrm>
    </dsp:sp>
    <dsp:sp modelId="{514A09EC-76C9-4928-9181-3CA59E6EE39F}">
      <dsp:nvSpPr>
        <dsp:cNvPr id="0" name=""/>
        <dsp:cNvSpPr/>
      </dsp:nvSpPr>
      <dsp:spPr>
        <a:xfrm>
          <a:off x="4968778" y="3266599"/>
          <a:ext cx="3839941" cy="87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Participants can </a:t>
          </a:r>
          <a:r>
            <a:rPr lang="en-GB" sz="1400" i="1" kern="1200"/>
            <a:t>type questions</a:t>
          </a:r>
          <a:r>
            <a:rPr lang="en-GB" sz="1400" kern="1200"/>
            <a:t> like </a:t>
          </a:r>
          <a:r>
            <a:rPr lang="en-GB" sz="1400" i="1" kern="1200"/>
            <a:t>“Which drug had the highest number of side effects in 2024?”</a:t>
          </a:r>
          <a:r>
            <a:rPr lang="en-GB" sz="1400" kern="1200"/>
            <a:t> and Power BI generates a visual.</a:t>
          </a:r>
          <a:endParaRPr lang="en-US" sz="1400" kern="1200"/>
        </a:p>
      </dsp:txBody>
      <dsp:txXfrm>
        <a:off x="4968778" y="3266599"/>
        <a:ext cx="3839941" cy="870003"/>
      </dsp:txXfrm>
    </dsp:sp>
    <dsp:sp modelId="{C4C5AF22-27A1-4B5B-BE3E-B5F6921BA2A7}">
      <dsp:nvSpPr>
        <dsp:cNvPr id="0" name=""/>
        <dsp:cNvSpPr/>
      </dsp:nvSpPr>
      <dsp:spPr>
        <a:xfrm>
          <a:off x="0" y="4354104"/>
          <a:ext cx="8808720" cy="8700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CE4FA9-6DCF-459A-BC36-26C5F181CF02}">
      <dsp:nvSpPr>
        <dsp:cNvPr id="0" name=""/>
        <dsp:cNvSpPr/>
      </dsp:nvSpPr>
      <dsp:spPr>
        <a:xfrm>
          <a:off x="263176" y="4549855"/>
          <a:ext cx="478502" cy="4785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23A7C3-8CAB-4D59-B6DD-DE80D6B8593B}">
      <dsp:nvSpPr>
        <dsp:cNvPr id="0" name=""/>
        <dsp:cNvSpPr/>
      </dsp:nvSpPr>
      <dsp:spPr>
        <a:xfrm>
          <a:off x="1004854" y="4354104"/>
          <a:ext cx="3963924" cy="87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Quick Insights</a:t>
          </a:r>
          <a:endParaRPr lang="en-US" sz="1900" kern="1200"/>
        </a:p>
      </dsp:txBody>
      <dsp:txXfrm>
        <a:off x="1004854" y="4354104"/>
        <a:ext cx="3963924" cy="870003"/>
      </dsp:txXfrm>
    </dsp:sp>
    <dsp:sp modelId="{334E8F0D-A8EA-4845-B4B9-30975D1205ED}">
      <dsp:nvSpPr>
        <dsp:cNvPr id="0" name=""/>
        <dsp:cNvSpPr/>
      </dsp:nvSpPr>
      <dsp:spPr>
        <a:xfrm>
          <a:off x="4968778" y="4354104"/>
          <a:ext cx="3839941" cy="87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Power BI can scan datasets and highlight anomalies, trends, and correlations automatically.</a:t>
          </a:r>
          <a:endParaRPr lang="en-US" sz="1400" kern="1200"/>
        </a:p>
      </dsp:txBody>
      <dsp:txXfrm>
        <a:off x="4968778" y="4354104"/>
        <a:ext cx="3839941" cy="8700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ABAE1-44DC-FE49-94E3-038E35F7C6D2}">
      <dsp:nvSpPr>
        <dsp:cNvPr id="0" name=""/>
        <dsp:cNvSpPr/>
      </dsp:nvSpPr>
      <dsp:spPr>
        <a:xfrm>
          <a:off x="3591693" y="867422"/>
          <a:ext cx="6691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4905" y="45719"/>
              </a:lnTo>
            </a:path>
            <a:path>
              <a:moveTo>
                <a:pt x="424207" y="45719"/>
              </a:moveTo>
              <a:lnTo>
                <a:pt x="669113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</a:t>
          </a:r>
        </a:p>
      </dsp:txBody>
      <dsp:txXfrm>
        <a:off x="3836599" y="754832"/>
        <a:ext cx="179301" cy="316620"/>
      </dsp:txXfrm>
    </dsp:sp>
    <dsp:sp modelId="{94DE2923-B529-7E4E-ADCE-F796E1FF6FBD}">
      <dsp:nvSpPr>
        <dsp:cNvPr id="0" name=""/>
        <dsp:cNvSpPr/>
      </dsp:nvSpPr>
      <dsp:spPr>
        <a:xfrm>
          <a:off x="551260" y="472"/>
          <a:ext cx="3042232" cy="182533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072" tIns="156477" rIns="149072" bIns="156477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Open Power BI Desktop.</a:t>
          </a:r>
        </a:p>
      </dsp:txBody>
      <dsp:txXfrm>
        <a:off x="551260" y="472"/>
        <a:ext cx="3042232" cy="1825339"/>
      </dsp:txXfrm>
    </dsp:sp>
    <dsp:sp modelId="{0F63B545-3C93-DA46-BB96-DE497680920F}">
      <dsp:nvSpPr>
        <dsp:cNvPr id="0" name=""/>
        <dsp:cNvSpPr/>
      </dsp:nvSpPr>
      <dsp:spPr>
        <a:xfrm>
          <a:off x="2072376" y="1824012"/>
          <a:ext cx="3741946" cy="669113"/>
        </a:xfrm>
        <a:custGeom>
          <a:avLst/>
          <a:gdLst/>
          <a:ahLst/>
          <a:cxnLst/>
          <a:rect l="0" t="0" r="0" b="0"/>
          <a:pathLst>
            <a:path>
              <a:moveTo>
                <a:pt x="3741946" y="0"/>
              </a:moveTo>
              <a:lnTo>
                <a:pt x="3741946" y="351656"/>
              </a:lnTo>
              <a:lnTo>
                <a:pt x="0" y="351656"/>
              </a:lnTo>
              <a:lnTo>
                <a:pt x="0" y="66911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</a:t>
          </a:r>
        </a:p>
      </dsp:txBody>
      <dsp:txXfrm>
        <a:off x="3848179" y="2000258"/>
        <a:ext cx="190340" cy="316620"/>
      </dsp:txXfrm>
    </dsp:sp>
    <dsp:sp modelId="{CC71DC70-DF9E-0343-8DE1-AC5D19867CD3}">
      <dsp:nvSpPr>
        <dsp:cNvPr id="0" name=""/>
        <dsp:cNvSpPr/>
      </dsp:nvSpPr>
      <dsp:spPr>
        <a:xfrm>
          <a:off x="4293206" y="472"/>
          <a:ext cx="3042232" cy="182533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072" tIns="156477" rIns="149072" bIns="156477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Go to </a:t>
          </a:r>
          <a:r>
            <a:rPr lang="en-US" sz="2700" b="1" kern="1200"/>
            <a:t>Home → Get Data → Text/CSV</a:t>
          </a:r>
          <a:r>
            <a:rPr lang="en-US" sz="2700" kern="1200"/>
            <a:t>.</a:t>
          </a:r>
        </a:p>
      </dsp:txBody>
      <dsp:txXfrm>
        <a:off x="4293206" y="472"/>
        <a:ext cx="3042232" cy="1825339"/>
      </dsp:txXfrm>
    </dsp:sp>
    <dsp:sp modelId="{A18933A0-EC6A-B145-87BD-9CD357B2ECBE}">
      <dsp:nvSpPr>
        <dsp:cNvPr id="0" name=""/>
        <dsp:cNvSpPr/>
      </dsp:nvSpPr>
      <dsp:spPr>
        <a:xfrm>
          <a:off x="3591693" y="3392475"/>
          <a:ext cx="6691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4905" y="45719"/>
              </a:lnTo>
            </a:path>
            <a:path>
              <a:moveTo>
                <a:pt x="424207" y="45719"/>
              </a:moveTo>
              <a:lnTo>
                <a:pt x="669113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3</a:t>
          </a:r>
        </a:p>
      </dsp:txBody>
      <dsp:txXfrm>
        <a:off x="3836599" y="3279885"/>
        <a:ext cx="179301" cy="316620"/>
      </dsp:txXfrm>
    </dsp:sp>
    <dsp:sp modelId="{7E683AC2-AEFE-884E-A7FC-AC8BAFAAB71B}">
      <dsp:nvSpPr>
        <dsp:cNvPr id="0" name=""/>
        <dsp:cNvSpPr/>
      </dsp:nvSpPr>
      <dsp:spPr>
        <a:xfrm>
          <a:off x="551260" y="2525525"/>
          <a:ext cx="3042232" cy="182533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072" tIns="156477" rIns="149072" bIns="156477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Select either CSV file above.</a:t>
          </a:r>
        </a:p>
      </dsp:txBody>
      <dsp:txXfrm>
        <a:off x="551260" y="2525525"/>
        <a:ext cx="3042232" cy="1825339"/>
      </dsp:txXfrm>
    </dsp:sp>
    <dsp:sp modelId="{300343C6-5A73-8940-ADBE-D519C5440F68}">
      <dsp:nvSpPr>
        <dsp:cNvPr id="0" name=""/>
        <dsp:cNvSpPr/>
      </dsp:nvSpPr>
      <dsp:spPr>
        <a:xfrm>
          <a:off x="4293206" y="2525525"/>
          <a:ext cx="3042232" cy="182533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072" tIns="156477" rIns="149072" bIns="156477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Load → start building visuals (Key Influencers, Forecast, etc.).</a:t>
          </a:r>
        </a:p>
      </dsp:txBody>
      <dsp:txXfrm>
        <a:off x="4293206" y="2525525"/>
        <a:ext cx="3042232" cy="18253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8A016-B4C4-334F-8123-F62139D46F13}">
      <dsp:nvSpPr>
        <dsp:cNvPr id="0" name=""/>
        <dsp:cNvSpPr/>
      </dsp:nvSpPr>
      <dsp:spPr>
        <a:xfrm>
          <a:off x="0" y="0"/>
          <a:ext cx="6072759" cy="7832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Dataset Import</a:t>
          </a:r>
          <a:r>
            <a:rPr lang="en-GB" sz="1800" kern="1200" dirty="0"/>
            <a:t> – Load a CSV of patient vitals + drug history + adverse reactions.</a:t>
          </a:r>
          <a:endParaRPr lang="en-US" sz="1800" kern="1200" dirty="0"/>
        </a:p>
      </dsp:txBody>
      <dsp:txXfrm>
        <a:off x="22940" y="22940"/>
        <a:ext cx="5135942" cy="737360"/>
      </dsp:txXfrm>
    </dsp:sp>
    <dsp:sp modelId="{4B20C181-CD48-CA41-ABCB-29846B9C7767}">
      <dsp:nvSpPr>
        <dsp:cNvPr id="0" name=""/>
        <dsp:cNvSpPr/>
      </dsp:nvSpPr>
      <dsp:spPr>
        <a:xfrm>
          <a:off x="453485" y="892024"/>
          <a:ext cx="6072759" cy="783240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Data Cleaning</a:t>
          </a:r>
          <a:r>
            <a:rPr lang="en-GB" sz="1800" kern="1200" dirty="0"/>
            <a:t> – Show missing value handling and transformations (link to data quality/bias lecture).</a:t>
          </a:r>
          <a:endParaRPr lang="en-US" sz="1800" kern="1200" dirty="0"/>
        </a:p>
      </dsp:txBody>
      <dsp:txXfrm>
        <a:off x="476425" y="914964"/>
        <a:ext cx="5064287" cy="737360"/>
      </dsp:txXfrm>
    </dsp:sp>
    <dsp:sp modelId="{A197FD49-BA0D-7249-83FE-832326B2D9C3}">
      <dsp:nvSpPr>
        <dsp:cNvPr id="0" name=""/>
        <dsp:cNvSpPr/>
      </dsp:nvSpPr>
      <dsp:spPr>
        <a:xfrm>
          <a:off x="906970" y="1784048"/>
          <a:ext cx="6072759" cy="783240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/>
            <a:t>Visualization</a:t>
          </a:r>
          <a:r>
            <a:rPr lang="en-GB" sz="1800" kern="1200"/>
            <a:t> – Build basic charts (adverse events by drug, hospital, age).</a:t>
          </a:r>
          <a:endParaRPr lang="en-US" sz="1800" kern="1200"/>
        </a:p>
      </dsp:txBody>
      <dsp:txXfrm>
        <a:off x="929910" y="1806988"/>
        <a:ext cx="5064287" cy="737360"/>
      </dsp:txXfrm>
    </dsp:sp>
    <dsp:sp modelId="{A6296506-9A75-FE43-AA46-515A0BDE1036}">
      <dsp:nvSpPr>
        <dsp:cNvPr id="0" name=""/>
        <dsp:cNvSpPr/>
      </dsp:nvSpPr>
      <dsp:spPr>
        <a:xfrm>
          <a:off x="1360455" y="2676072"/>
          <a:ext cx="6072759" cy="783240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/>
            <a:t>AI Insights</a:t>
          </a:r>
          <a:r>
            <a:rPr lang="en-GB" sz="1800" kern="1200"/>
            <a:t> – Apply </a:t>
          </a:r>
          <a:r>
            <a:rPr lang="en-GB" sz="1800" i="1" kern="1200"/>
            <a:t>Key Influencers</a:t>
          </a:r>
          <a:r>
            <a:rPr lang="en-GB" sz="1800" kern="1200"/>
            <a:t> + </a:t>
          </a:r>
          <a:r>
            <a:rPr lang="en-GB" sz="1800" i="1" kern="1200"/>
            <a:t>Q&amp;A</a:t>
          </a:r>
          <a:r>
            <a:rPr lang="en-GB" sz="1800" kern="1200"/>
            <a:t> + </a:t>
          </a:r>
          <a:r>
            <a:rPr lang="en-GB" sz="1800" i="1" kern="1200"/>
            <a:t>Forecasting</a:t>
          </a:r>
          <a:r>
            <a:rPr lang="en-GB" sz="1800" kern="1200"/>
            <a:t>.</a:t>
          </a:r>
          <a:endParaRPr lang="en-US" sz="1800" kern="1200"/>
        </a:p>
      </dsp:txBody>
      <dsp:txXfrm>
        <a:off x="1383395" y="2699012"/>
        <a:ext cx="5064287" cy="737360"/>
      </dsp:txXfrm>
    </dsp:sp>
    <dsp:sp modelId="{882AF6E8-E394-5540-8840-F5947520F72B}">
      <dsp:nvSpPr>
        <dsp:cNvPr id="0" name=""/>
        <dsp:cNvSpPr/>
      </dsp:nvSpPr>
      <dsp:spPr>
        <a:xfrm>
          <a:off x="1813940" y="3568097"/>
          <a:ext cx="6072759" cy="783240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/>
            <a:t>Interpretation</a:t>
          </a:r>
          <a:r>
            <a:rPr lang="en-GB" sz="1800" kern="1200"/>
            <a:t> – Discuss how clinicians can use these insights for pharmacovigilance decisions.</a:t>
          </a:r>
          <a:endParaRPr lang="en-US" sz="1800" kern="1200"/>
        </a:p>
      </dsp:txBody>
      <dsp:txXfrm>
        <a:off x="1836880" y="3591037"/>
        <a:ext cx="5064287" cy="737360"/>
      </dsp:txXfrm>
    </dsp:sp>
    <dsp:sp modelId="{C2305937-E881-2E4D-8FA6-2E015D21D990}">
      <dsp:nvSpPr>
        <dsp:cNvPr id="0" name=""/>
        <dsp:cNvSpPr/>
      </dsp:nvSpPr>
      <dsp:spPr>
        <a:xfrm>
          <a:off x="5563652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678201" y="572200"/>
        <a:ext cx="280008" cy="383102"/>
      </dsp:txXfrm>
    </dsp:sp>
    <dsp:sp modelId="{0D122E6F-17E5-F949-B5BB-7654C63A51F3}">
      <dsp:nvSpPr>
        <dsp:cNvPr id="0" name=""/>
        <dsp:cNvSpPr/>
      </dsp:nvSpPr>
      <dsp:spPr>
        <a:xfrm>
          <a:off x="6017137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981555"/>
            <a:satOff val="889"/>
            <a:lumOff val="134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131686" y="1464225"/>
        <a:ext cx="280008" cy="383102"/>
      </dsp:txXfrm>
    </dsp:sp>
    <dsp:sp modelId="{E66D4176-FA4C-4547-A1DC-82CD6609DC1D}">
      <dsp:nvSpPr>
        <dsp:cNvPr id="0" name=""/>
        <dsp:cNvSpPr/>
      </dsp:nvSpPr>
      <dsp:spPr>
        <a:xfrm>
          <a:off x="6470622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7963110"/>
            <a:satOff val="1778"/>
            <a:lumOff val="267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585171" y="2343195"/>
        <a:ext cx="280008" cy="383102"/>
      </dsp:txXfrm>
    </dsp:sp>
    <dsp:sp modelId="{CAF6BA97-041D-BB48-96AC-4F83EA5E4F8C}">
      <dsp:nvSpPr>
        <dsp:cNvPr id="0" name=""/>
        <dsp:cNvSpPr/>
      </dsp:nvSpPr>
      <dsp:spPr>
        <a:xfrm>
          <a:off x="6924108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038657" y="3243922"/>
        <a:ext cx="280008" cy="3831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EC824-B576-4E83-AB8A-F8A281CB1630}">
      <dsp:nvSpPr>
        <dsp:cNvPr id="0" name=""/>
        <dsp:cNvSpPr/>
      </dsp:nvSpPr>
      <dsp:spPr>
        <a:xfrm>
          <a:off x="0" y="682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6924D-B2DD-4D2A-8EFF-6D6BCDC9FAB3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F1820C-733F-4F4D-B932-182496E0704B}">
      <dsp:nvSpPr>
        <dsp:cNvPr id="0" name=""/>
        <dsp:cNvSpPr/>
      </dsp:nvSpPr>
      <dsp:spPr>
        <a:xfrm>
          <a:off x="1844034" y="682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AI is a </a:t>
          </a:r>
          <a:r>
            <a:rPr lang="en-GB" sz="2000" i="1" kern="1200"/>
            <a:t>tool</a:t>
          </a:r>
          <a:r>
            <a:rPr lang="en-GB" sz="2000" kern="1200"/>
            <a:t>, not a replacement for medical expertise.</a:t>
          </a:r>
          <a:endParaRPr lang="en-US" sz="2000" kern="1200"/>
        </a:p>
      </dsp:txBody>
      <dsp:txXfrm>
        <a:off x="1844034" y="682"/>
        <a:ext cx="2839914" cy="1596566"/>
      </dsp:txXfrm>
    </dsp:sp>
    <dsp:sp modelId="{3E06228B-0BA6-4FF8-85FB-2CD198AD16CC}">
      <dsp:nvSpPr>
        <dsp:cNvPr id="0" name=""/>
        <dsp:cNvSpPr/>
      </dsp:nvSpPr>
      <dsp:spPr>
        <a:xfrm>
          <a:off x="0" y="1996390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1A2F0-C585-4708-99BA-937D0581611F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C4D22-1A9E-499B-8691-7B55D6964EFF}">
      <dsp:nvSpPr>
        <dsp:cNvPr id="0" name=""/>
        <dsp:cNvSpPr/>
      </dsp:nvSpPr>
      <dsp:spPr>
        <a:xfrm>
          <a:off x="1844034" y="1996390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Patient data must be used responsibly.</a:t>
          </a:r>
          <a:endParaRPr lang="en-US" sz="2000" kern="1200"/>
        </a:p>
      </dsp:txBody>
      <dsp:txXfrm>
        <a:off x="1844034" y="1996390"/>
        <a:ext cx="2839914" cy="1596566"/>
      </dsp:txXfrm>
    </dsp:sp>
    <dsp:sp modelId="{B17F4192-1BEF-4866-8F5B-418D12FD63E3}">
      <dsp:nvSpPr>
        <dsp:cNvPr id="0" name=""/>
        <dsp:cNvSpPr/>
      </dsp:nvSpPr>
      <dsp:spPr>
        <a:xfrm>
          <a:off x="0" y="3992098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0F7BA-5685-4EE7-AABC-FC6AA46B4F87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4C9CC-DAB3-48D4-A3DF-7CABA4B1F1BF}">
      <dsp:nvSpPr>
        <dsp:cNvPr id="0" name=""/>
        <dsp:cNvSpPr/>
      </dsp:nvSpPr>
      <dsp:spPr>
        <a:xfrm>
          <a:off x="1844034" y="3992098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Evidence-based practice + AI = stronger pharmacovigilance</a:t>
          </a:r>
          <a:endParaRPr lang="en-US" sz="2000" kern="1200"/>
        </a:p>
      </dsp:txBody>
      <dsp:txXfrm>
        <a:off x="1844034" y="3992098"/>
        <a:ext cx="2839914" cy="1596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DC826-AFED-4623-8203-CC80290D73A9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978FB-5365-41BA-BEC8-11573D9B78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73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978FB-5365-41BA-BEC8-11573D9B781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23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978FB-5365-41BA-BEC8-11573D9B781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685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/>
              <a:t>Low learning curve</a:t>
            </a:r>
            <a:r>
              <a:rPr lang="en-GB" dirty="0"/>
              <a:t> – many health researchers already use Excel; Power BI feels similar.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/>
              <a:t>Handles structured patient data</a:t>
            </a:r>
            <a:r>
              <a:rPr lang="en-GB" dirty="0"/>
              <a:t> – lab results, drug safety reports, adverse event datasets.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/>
              <a:t>Built-in AI/ML features</a:t>
            </a:r>
            <a:r>
              <a:rPr lang="en-GB" dirty="0"/>
              <a:t> – </a:t>
            </a:r>
            <a:r>
              <a:rPr lang="en-GB" i="1" dirty="0"/>
              <a:t>Key Influencers, Q&amp;A, Forecasting</a:t>
            </a:r>
            <a:r>
              <a:rPr lang="en-GB" dirty="0"/>
              <a:t> provide accessible AI insights.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/>
              <a:t>Visualization-first</a:t>
            </a:r>
            <a:r>
              <a:rPr lang="en-GB" dirty="0"/>
              <a:t> – makes data patterns &amp; risks easier to interpret for non-technical clinicians.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/>
              <a:t>Integration</a:t>
            </a:r>
            <a:r>
              <a:rPr lang="en-GB" dirty="0"/>
              <a:t> – can connect to Excel, CSV, SQL databases, even EHR systems (with proper setup).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978FB-5365-41BA-BEC8-11573D9B781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219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b="1" dirty="0"/>
              <a:t>Key Influencers Visual</a:t>
            </a:r>
            <a:endParaRPr lang="en-GB" dirty="0"/>
          </a:p>
          <a:p>
            <a:pPr marL="557213" lvl="1" indent="-214313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dirty="0"/>
              <a:t>Automatically shows which factors (e.g., age, dosage, comorbidities) influence outcomes like adverse drug reactions.</a:t>
            </a:r>
          </a:p>
          <a:p>
            <a:pPr marL="557213" lvl="1" indent="-214313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b="1" dirty="0"/>
              <a:t>Demo Idea</a:t>
            </a:r>
            <a:r>
              <a:rPr lang="en-GB" dirty="0"/>
              <a:t>: Load adverse event dataset → Key Influencers shows “high dose” and “age &gt; 60” as top risk factors.</a:t>
            </a:r>
          </a:p>
          <a:p>
            <a:pPr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b="1" dirty="0"/>
              <a:t>Decomposition Tree</a:t>
            </a:r>
            <a:endParaRPr lang="en-GB" dirty="0"/>
          </a:p>
          <a:p>
            <a:pPr marL="557213" lvl="1" indent="-214313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dirty="0"/>
              <a:t>Lets users explore data hierarchically (e.g., ADR by drug class → hospital → age group).</a:t>
            </a:r>
          </a:p>
          <a:p>
            <a:pPr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b="1" dirty="0"/>
              <a:t>Forecasting &amp; Trend Analysis</a:t>
            </a:r>
            <a:endParaRPr lang="en-GB" dirty="0"/>
          </a:p>
          <a:p>
            <a:pPr marL="557213" lvl="1" indent="-214313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dirty="0"/>
              <a:t>Time series forecasting for patient admission rates, adverse drug reports over months.</a:t>
            </a:r>
          </a:p>
          <a:p>
            <a:pPr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b="1" dirty="0"/>
              <a:t>Q&amp;A (Natural Language Queries)</a:t>
            </a:r>
            <a:endParaRPr lang="en-GB" dirty="0"/>
          </a:p>
          <a:p>
            <a:pPr marL="557213" lvl="1" indent="-214313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dirty="0"/>
              <a:t>Participants can </a:t>
            </a:r>
            <a:r>
              <a:rPr lang="en-GB" i="1" dirty="0"/>
              <a:t>type questions</a:t>
            </a:r>
            <a:r>
              <a:rPr lang="en-GB" dirty="0"/>
              <a:t> like </a:t>
            </a:r>
            <a:r>
              <a:rPr lang="en-GB" i="1" dirty="0"/>
              <a:t>“Which drug had the highest number of side effects in 2024?”</a:t>
            </a:r>
            <a:r>
              <a:rPr lang="en-GB" dirty="0"/>
              <a:t> and Power BI generates a visual.</a:t>
            </a:r>
          </a:p>
          <a:p>
            <a:pPr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b="1" dirty="0"/>
              <a:t>Quick Insights</a:t>
            </a:r>
            <a:endParaRPr lang="en-GB" dirty="0"/>
          </a:p>
          <a:p>
            <a:pPr marL="557213" lvl="1" indent="-214313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dirty="0"/>
              <a:t>Power BI can scan datasets and highlight anomalies, trends, and correlations automatically.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978FB-5365-41BA-BEC8-11573D9B781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844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i="1" dirty="0">
                <a:latin typeface="Arial" panose="020B0604020202020204" pitchFamily="34" charset="0"/>
              </a:rPr>
              <a:t>Speaker note</a:t>
            </a:r>
            <a:r>
              <a:rPr lang="en-US" altLang="en-US" dirty="0">
                <a:latin typeface="Arial" panose="020B0604020202020204" pitchFamily="34" charset="0"/>
              </a:rPr>
              <a:t>: “These are </a:t>
            </a:r>
            <a:r>
              <a:rPr lang="en-US" altLang="en-US" b="1" dirty="0">
                <a:latin typeface="Arial" panose="020B0604020202020204" pitchFamily="34" charset="0"/>
              </a:rPr>
              <a:t>AI-assisted</a:t>
            </a:r>
            <a:r>
              <a:rPr lang="en-US" altLang="en-US" dirty="0">
                <a:latin typeface="Arial" panose="020B0604020202020204" pitchFamily="34" charset="0"/>
              </a:rPr>
              <a:t> visuals—no code, clinically interpretable.”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978FB-5365-41BA-BEC8-11573D9B781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338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978FB-5365-41BA-BEC8-11573D9B781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47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D0DB6-C23F-C44D-B7BB-1BA497F47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0673DC-A9D2-4B76-96A1-CF55FDA3BE4E}" type="datetimeFigureOut">
              <a:rPr lang="en-GB"/>
              <a:pPr>
                <a:defRPr/>
              </a:pPr>
              <a:t>06/09/2025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BD702-096E-2B43-6F75-A56A54E2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D853-6BB3-46C2-C6E9-4BB56EAB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AEB11F-FF6C-4C5E-9D69-13BD543F6D5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66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E506F-EC54-2D8A-8FD7-3BA036861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F3E70D-BD39-4D7D-8A4C-CB41D2830827}" type="datetimeFigureOut">
              <a:rPr lang="en-GB"/>
              <a:pPr>
                <a:defRPr/>
              </a:pPr>
              <a:t>06/09/2025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C9048-DD53-CF06-CBA4-CD94B54B5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90D52-FF31-D2C0-3DB9-895BA047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057028-366D-410A-89B2-39352AE13D3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51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E01B9-6D32-DB33-2049-A39753066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141F3-CFAF-47F7-8E98-C7DFF3C6B0C6}" type="datetimeFigureOut">
              <a:rPr lang="en-GB"/>
              <a:pPr>
                <a:defRPr/>
              </a:pPr>
              <a:t>06/09/2025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92BA5-AFBE-09C2-F152-D883D7F24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2DA06-A563-93EC-A674-E589ED63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A4FCCD-9265-4E8D-880C-139479EFE64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15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24611-4709-2EF1-71EB-A03FA107E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757A53-43FA-427C-98DB-E8E93A34A34A}" type="datetimeFigureOut">
              <a:rPr lang="en-GB"/>
              <a:pPr>
                <a:defRPr/>
              </a:pPr>
              <a:t>06/09/2025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8C136-D993-592A-CFFA-4D62D99F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11D10-6108-B5FA-C7E1-F16A7F40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3E173-8657-400F-97BC-75B160371EF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598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F3999-83AA-911E-B517-7F009DC83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EF7EB9-8F27-434D-85C0-8EBD93FF907C}" type="datetimeFigureOut">
              <a:rPr lang="en-GB"/>
              <a:pPr>
                <a:defRPr/>
              </a:pPr>
              <a:t>06/09/2025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8E618-8C01-2832-D7CE-2303F25A5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A0021-0872-0CF9-5CA7-86D314727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64ADBE-9995-4D27-8426-AD35FF574B2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891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FABB50-6D92-5BE8-ABDE-73A34873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6256CB-F3E2-487F-B518-2128F508905F}" type="datetimeFigureOut">
              <a:rPr lang="en-GB"/>
              <a:pPr>
                <a:defRPr/>
              </a:pPr>
              <a:t>06/09/2025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D5B7D01-6FC0-E82E-2B26-A15FD196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3D387D-2381-F5E6-7738-454F6876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0BAFF-FD99-450C-A177-33D7D3AC87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318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AD1996C-810F-11BC-5ADC-270755BB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AB2114-688E-4D9A-8B37-57D35C3CC8FE}" type="datetimeFigureOut">
              <a:rPr lang="en-GB"/>
              <a:pPr>
                <a:defRPr/>
              </a:pPr>
              <a:t>06/09/2025</a:t>
            </a:fld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5A66368-9E5F-5DE2-C245-917D7F2C1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90A6FC-9B36-584C-2023-C3EAF9B2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8B8155-9CF8-458C-B796-4C19C2A20C4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592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90ED462-7D96-38E6-E41C-A6DC83B9A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46B9F-511C-4239-963B-3AC654666667}" type="datetimeFigureOut">
              <a:rPr lang="en-GB"/>
              <a:pPr>
                <a:defRPr/>
              </a:pPr>
              <a:t>06/09/2025</a:t>
            </a:fld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58D217B-A0EB-8861-2C61-7155F5B3F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3E6A585-6F57-29FA-B460-87C21D84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728B1-BE2E-45B5-85C6-8E6BEAC7C7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5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FBCA619-4834-4D6B-A326-D9436EB2A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3A7767-C4B2-4485-AEFA-BD621A68290D}" type="datetimeFigureOut">
              <a:rPr lang="en-GB"/>
              <a:pPr>
                <a:defRPr/>
              </a:pPr>
              <a:t>06/09/2025</a:t>
            </a:fld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79E5F01-0337-AF8C-CDF0-25B766D0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6B3C7D-7EDE-0709-A047-2FF90805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CE915-7382-4C01-BB3B-A031E2AED55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559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3CFB084-730A-ED45-5EA6-3CB76F7C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CA85E-DE29-40D2-90D7-88A4F4247269}" type="datetimeFigureOut">
              <a:rPr lang="en-GB"/>
              <a:pPr>
                <a:defRPr/>
              </a:pPr>
              <a:t>06/09/2025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7351D23-93CF-A2A1-E991-7EC6139DB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0408C27-42D5-1865-0F9C-03A6724B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318082-AE9A-493F-99C7-D57395FD3C6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59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7DC85FC-D89F-7DE4-AE3C-B190418D4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EC1DD-F334-4658-8731-9BFF680699F7}" type="datetimeFigureOut">
              <a:rPr lang="en-GB"/>
              <a:pPr>
                <a:defRPr/>
              </a:pPr>
              <a:t>06/09/2025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BC08BA9-A175-EC69-7F41-C00F6F9F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07E66E-7E88-E214-EE82-570458E3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613CD-85CD-42B6-BD65-8DF53587D7F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09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841A452-4105-6A5C-29D3-E5C3530822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98FD556-DE5D-81D1-712F-6213F9E874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137E3-0AFC-DC39-3259-7A3E18C5E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9C116B7-59A3-4619-BEBE-5DEA8BF356CD}" type="datetimeFigureOut">
              <a:rPr lang="en-GB"/>
              <a:pPr>
                <a:defRPr/>
              </a:pPr>
              <a:t>06/09/2025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FF59E-6745-4F1E-4FE3-14AEF5779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B8D2A-1284-73DF-0C97-358A9E463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6F2CD6C-AD81-4741-8310-EFCDE0BDF61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89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52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3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41" name="Group 2140">
            <a:extLst>
              <a:ext uri="{FF2B5EF4-FFF2-40B4-BE49-F238E27FC236}">
                <a16:creationId xmlns:a16="http://schemas.microsoft.com/office/drawing/2014/main" id="{E4556D3F-F9E0-4DD4-A96F-6A8297B9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9141714" cy="3490956"/>
            <a:chOff x="651279" y="598259"/>
            <a:chExt cx="10889442" cy="5680742"/>
          </a:xfrm>
        </p:grpSpPr>
        <p:sp>
          <p:nvSpPr>
            <p:cNvPr id="2142" name="Color">
              <a:extLst>
                <a:ext uri="{FF2B5EF4-FFF2-40B4-BE49-F238E27FC236}">
                  <a16:creationId xmlns:a16="http://schemas.microsoft.com/office/drawing/2014/main" id="{86D4FF5D-6473-4BE3-A6EC-40CE25027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3" name="Color">
              <a:extLst>
                <a:ext uri="{FF2B5EF4-FFF2-40B4-BE49-F238E27FC236}">
                  <a16:creationId xmlns:a16="http://schemas.microsoft.com/office/drawing/2014/main" id="{993888FB-861F-4B4A-819C-BEB6D558A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9" name="Picture 2058" descr="A robot using a laptop sitting on a blue chair">
            <a:extLst>
              <a:ext uri="{FF2B5EF4-FFF2-40B4-BE49-F238E27FC236}">
                <a16:creationId xmlns:a16="http://schemas.microsoft.com/office/drawing/2014/main" id="{80C39A11-4243-7547-BCEA-98B044DBCE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872" r="1916" b="1"/>
          <a:stretch>
            <a:fillRect/>
          </a:stretch>
        </p:blipFill>
        <p:spPr>
          <a:xfrm>
            <a:off x="5611358" y="1140161"/>
            <a:ext cx="3547660" cy="4727448"/>
          </a:xfrm>
          <a:prstGeom prst="rect">
            <a:avLst/>
          </a:prstGeom>
        </p:spPr>
      </p:pic>
      <p:grpSp>
        <p:nvGrpSpPr>
          <p:cNvPr id="2145" name="Group 2144">
            <a:extLst>
              <a:ext uri="{FF2B5EF4-FFF2-40B4-BE49-F238E27FC236}">
                <a16:creationId xmlns:a16="http://schemas.microsoft.com/office/drawing/2014/main" id="{65EABBED-2B80-4B13-A7A8-1D34C4A02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7" cy="6858000"/>
            <a:chOff x="0" y="0"/>
            <a:chExt cx="12188952" cy="6858000"/>
          </a:xfrm>
        </p:grpSpPr>
        <p:sp>
          <p:nvSpPr>
            <p:cNvPr id="2146" name="Freeform: Shape 2145">
              <a:extLst>
                <a:ext uri="{FF2B5EF4-FFF2-40B4-BE49-F238E27FC236}">
                  <a16:creationId xmlns:a16="http://schemas.microsoft.com/office/drawing/2014/main" id="{73A7A746-A7C1-443C-9B24-406D22245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Freeform: Shape 2146">
              <a:extLst>
                <a:ext uri="{FF2B5EF4-FFF2-40B4-BE49-F238E27FC236}">
                  <a16:creationId xmlns:a16="http://schemas.microsoft.com/office/drawing/2014/main" id="{1D71425D-6031-4121-BA40-815DACCD0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Freeform: Shape 2147">
              <a:extLst>
                <a:ext uri="{FF2B5EF4-FFF2-40B4-BE49-F238E27FC236}">
                  <a16:creationId xmlns:a16="http://schemas.microsoft.com/office/drawing/2014/main" id="{67A43343-A25B-49D5-9967-D5647ADF7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Freeform: Shape 2148">
              <a:extLst>
                <a:ext uri="{FF2B5EF4-FFF2-40B4-BE49-F238E27FC236}">
                  <a16:creationId xmlns:a16="http://schemas.microsoft.com/office/drawing/2014/main" id="{F066E434-22B6-48A1-BC19-A80163E81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Freeform: Shape 2149">
              <a:extLst>
                <a:ext uri="{FF2B5EF4-FFF2-40B4-BE49-F238E27FC236}">
                  <a16:creationId xmlns:a16="http://schemas.microsoft.com/office/drawing/2014/main" id="{35470CE2-E5F8-489C-84E9-775AE8D3E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Freeform: Shape 2150">
              <a:extLst>
                <a:ext uri="{FF2B5EF4-FFF2-40B4-BE49-F238E27FC236}">
                  <a16:creationId xmlns:a16="http://schemas.microsoft.com/office/drawing/2014/main" id="{12435DD6-F0FB-492A-9267-CE09EC2C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Freeform: Shape 2151">
              <a:extLst>
                <a:ext uri="{FF2B5EF4-FFF2-40B4-BE49-F238E27FC236}">
                  <a16:creationId xmlns:a16="http://schemas.microsoft.com/office/drawing/2014/main" id="{5B17117C-64EA-4B8B-9DDC-D10E947C4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C39FE7-51F9-6BD7-868D-0BBCA6088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1" y="1014574"/>
            <a:ext cx="5698721" cy="2226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2600" b="1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Artificial Intelligence for Patient Data and Drug Safety: Insights for Safer Care</a:t>
            </a:r>
            <a:br>
              <a:rPr lang="en-US" sz="2600" b="1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</a:br>
            <a:endParaRPr lang="en-US" sz="2600" b="1" dirty="0">
              <a:ln w="22225">
                <a:solidFill>
                  <a:srgbClr val="FFFFFF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51" name="Subtitle 2">
            <a:extLst>
              <a:ext uri="{FF2B5EF4-FFF2-40B4-BE49-F238E27FC236}">
                <a16:creationId xmlns:a16="http://schemas.microsoft.com/office/drawing/2014/main" id="{E5FA86EA-3CC7-0E53-6DA8-38C9166E07B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92281" y="3640633"/>
            <a:ext cx="4223562" cy="24872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/>
            <a:r>
              <a:rPr lang="en-US" altLang="en-US" sz="1600" b="1" dirty="0">
                <a:solidFill>
                  <a:schemeClr val="tx2"/>
                </a:solidFill>
              </a:rPr>
              <a:t>Dr Sakinat Folorunso</a:t>
            </a:r>
          </a:p>
          <a:p>
            <a:pPr eaLnBrk="1" hangingPunct="1"/>
            <a:r>
              <a:rPr lang="en-US" altLang="en-US" sz="1100" b="1" i="1" dirty="0">
                <a:solidFill>
                  <a:schemeClr val="tx2"/>
                </a:solidFill>
              </a:rPr>
              <a:t>Associate Professor of AI Systems and FAIR Data</a:t>
            </a:r>
          </a:p>
          <a:p>
            <a:pPr eaLnBrk="1" hangingPunct="1"/>
            <a:r>
              <a:rPr lang="en-US" altLang="en-US" sz="1100" b="1" i="1" dirty="0">
                <a:solidFill>
                  <a:schemeClr val="tx2"/>
                </a:solidFill>
              </a:rPr>
              <a:t>Olabisi Onabanjo University</a:t>
            </a:r>
          </a:p>
          <a:p>
            <a:pPr indent="-228600" algn="l" eaLnBrk="1" hangingPunct="1">
              <a:buFont typeface="Arial" panose="020B0604020202020204" pitchFamily="34" charset="0"/>
              <a:buChar char="•"/>
            </a:pPr>
            <a:endParaRPr lang="en-US" altLang="en-US" sz="1300" b="1" dirty="0">
              <a:solidFill>
                <a:schemeClr val="tx2"/>
              </a:solidFill>
            </a:endParaRPr>
          </a:p>
          <a:p>
            <a:pPr indent="-228600" algn="l" eaLnBrk="1" hangingPunct="1">
              <a:buFont typeface="Arial" panose="020B0604020202020204" pitchFamily="34" charset="0"/>
              <a:buChar char="•"/>
            </a:pPr>
            <a:endParaRPr lang="en-US" altLang="en-US" sz="1300" b="1" dirty="0">
              <a:solidFill>
                <a:schemeClr val="tx2"/>
              </a:solidFill>
            </a:endParaRPr>
          </a:p>
          <a:p>
            <a:pPr eaLnBrk="1" hangingPunct="1"/>
            <a:r>
              <a:rPr lang="en-US" altLang="en-US" sz="1300" b="1" dirty="0">
                <a:solidFill>
                  <a:schemeClr val="tx2"/>
                </a:solidFill>
              </a:rPr>
              <a:t>Evidence-Based Medicine Research &amp; Pharmacovigilance Training </a:t>
            </a:r>
          </a:p>
          <a:p>
            <a:pPr indent="-228600" algn="l" eaLnBrk="1" hangingPunct="1">
              <a:buFont typeface="Arial" panose="020B0604020202020204" pitchFamily="34" charset="0"/>
              <a:buChar char="•"/>
            </a:pPr>
            <a:endParaRPr lang="en-US" altLang="en-US" sz="1300" b="1" dirty="0">
              <a:solidFill>
                <a:schemeClr val="tx2"/>
              </a:solidFill>
            </a:endParaRPr>
          </a:p>
          <a:p>
            <a:pPr algn="l" eaLnBrk="1" hangingPunct="1"/>
            <a:r>
              <a:rPr lang="en-US" altLang="en-US" sz="1300" b="1" dirty="0">
                <a:solidFill>
                  <a:schemeClr val="tx2"/>
                </a:solidFill>
              </a:rPr>
              <a:t>                                                    9/09/2025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9144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6089A3-3E8B-CE3A-AF0F-96C2ED0E54FD}"/>
              </a:ext>
            </a:extLst>
          </p:cNvPr>
          <p:cNvSpPr txBox="1"/>
          <p:nvPr/>
        </p:nvSpPr>
        <p:spPr>
          <a:xfrm>
            <a:off x="941295" y="5279511"/>
            <a:ext cx="7261411" cy="73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altLang="en-US" sz="22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Common dataset issues with examples and fixes from real datasets</a:t>
            </a:r>
            <a:endParaRPr lang="en-US" sz="2200" b="1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3875B4-BAD7-D85D-4B26-B45570349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441629"/>
              </p:ext>
            </p:extLst>
          </p:nvPr>
        </p:nvGraphicFramePr>
        <p:xfrm>
          <a:off x="467315" y="598590"/>
          <a:ext cx="8209371" cy="418626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55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1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1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1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6313">
                <a:tc>
                  <a:txBody>
                    <a:bodyPr/>
                    <a:lstStyle/>
                    <a:p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Issue</a:t>
                      </a:r>
                    </a:p>
                  </a:txBody>
                  <a:tcPr marL="11668" marR="11668" marT="70459" marB="5833" anchor="ctr"/>
                </a:tc>
                <a:tc>
                  <a:txBody>
                    <a:bodyPr/>
                    <a:lstStyle/>
                    <a:p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Why It Matters in Pharmacovigilance / Medicine</a:t>
                      </a:r>
                    </a:p>
                  </a:txBody>
                  <a:tcPr marL="11668" marR="11668" marT="70459" marB="5833" anchor="ctr"/>
                </a:tc>
                <a:tc>
                  <a:txBody>
                    <a:bodyPr/>
                    <a:lstStyle/>
                    <a:p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Typical Example</a:t>
                      </a:r>
                    </a:p>
                  </a:txBody>
                  <a:tcPr marL="11668" marR="11668" marT="70459" marB="5833" anchor="ctr"/>
                </a:tc>
                <a:tc>
                  <a:txBody>
                    <a:bodyPr/>
                    <a:lstStyle/>
                    <a:p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Practical Fixes &amp; Mitigation</a:t>
                      </a:r>
                    </a:p>
                  </a:txBody>
                  <a:tcPr marL="11668" marR="11668" marT="70459" marB="583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069">
                <a:tc>
                  <a:txBody>
                    <a:bodyPr/>
                    <a:lstStyle/>
                    <a:p>
                      <a:r>
                        <a:rPr lang="en-GB" sz="900" b="1" cap="none" spc="0">
                          <a:solidFill>
                            <a:schemeClr val="tx1"/>
                          </a:solidFill>
                        </a:rPr>
                        <a:t>Missing values</a:t>
                      </a:r>
                      <a:endParaRPr lang="en-GB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668" marR="11668" marT="70459" marB="5833" anchor="ctr"/>
                </a:tc>
                <a:tc>
                  <a:txBody>
                    <a:bodyPr/>
                    <a:lstStyle/>
                    <a:p>
                      <a:r>
                        <a:rPr lang="en-GB" sz="900" cap="none" spc="0" dirty="0">
                          <a:solidFill>
                            <a:schemeClr val="tx1"/>
                          </a:solidFill>
                        </a:rPr>
                        <a:t>Spontaneous safety reports (ICSRs) or EHR extracts may lack dose, onset date, or lab confirmation—hampering signal detection and case assessment.</a:t>
                      </a:r>
                    </a:p>
                  </a:txBody>
                  <a:tcPr marL="11668" marR="11668" marT="70459" marB="5833" anchor="ctr"/>
                </a:tc>
                <a:tc>
                  <a:txBody>
                    <a:bodyPr/>
                    <a:lstStyle/>
                    <a:p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12 % of Individual Case Safety Reports omit </a:t>
                      </a:r>
                      <a:r>
                        <a:rPr lang="en-GB" sz="900" b="1" cap="none" spc="0">
                          <a:solidFill>
                            <a:schemeClr val="tx1"/>
                          </a:solidFill>
                        </a:rPr>
                        <a:t>time-to-onset</a:t>
                      </a:r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, making disproportionality analysis less reliable.</a:t>
                      </a:r>
                    </a:p>
                  </a:txBody>
                  <a:tcPr marL="11668" marR="11668" marT="70459" marB="5833" anchor="ctr"/>
                </a:tc>
                <a:tc>
                  <a:txBody>
                    <a:bodyPr/>
                    <a:lstStyle/>
                    <a:p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• </a:t>
                      </a:r>
                      <a:r>
                        <a:rPr lang="en-GB" sz="900" b="1" cap="none" spc="0">
                          <a:solidFill>
                            <a:schemeClr val="tx1"/>
                          </a:solidFill>
                        </a:rPr>
                        <a:t>Follow-up queries</a:t>
                      </a:r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 to reporters / clinicians. </a:t>
                      </a:r>
                    </a:p>
                    <a:p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• </a:t>
                      </a:r>
                      <a:r>
                        <a:rPr lang="en-GB" sz="900" b="1" cap="none" spc="0">
                          <a:solidFill>
                            <a:schemeClr val="tx1"/>
                          </a:solidFill>
                        </a:rPr>
                        <a:t>Domain-aware imputation</a:t>
                      </a:r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 (e.g., impute onset date from median latency in similar cases). </a:t>
                      </a:r>
                    </a:p>
                    <a:p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• Flag “critical missing fields” to rout cases for manual review before database lock.</a:t>
                      </a:r>
                    </a:p>
                  </a:txBody>
                  <a:tcPr marL="11668" marR="11668" marT="70459" marB="583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9987">
                <a:tc>
                  <a:txBody>
                    <a:bodyPr/>
                    <a:lstStyle/>
                    <a:p>
                      <a:r>
                        <a:rPr lang="en-GB" sz="900" b="1" cap="none" spc="0">
                          <a:solidFill>
                            <a:schemeClr val="tx1"/>
                          </a:solidFill>
                        </a:rPr>
                        <a:t>Noise &amp; outliers</a:t>
                      </a:r>
                      <a:endParaRPr lang="en-GB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668" marR="11668" marT="70459" marB="5833" anchor="ctr"/>
                </a:tc>
                <a:tc>
                  <a:txBody>
                    <a:bodyPr/>
                    <a:lstStyle/>
                    <a:p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Implausible doses, negative ages, or duplicate MedDRA codes inflate or mask drug–event signals.</a:t>
                      </a:r>
                    </a:p>
                  </a:txBody>
                  <a:tcPr marL="11668" marR="11668" marT="70459" marB="5833" anchor="ctr"/>
                </a:tc>
                <a:tc>
                  <a:txBody>
                    <a:bodyPr/>
                    <a:lstStyle/>
                    <a:p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Dose recorded as “50 000 mg” instead of “50 mg” triggers a false safety alert.</a:t>
                      </a:r>
                    </a:p>
                  </a:txBody>
                  <a:tcPr marL="11668" marR="11668" marT="70459" marB="5833" anchor="ctr"/>
                </a:tc>
                <a:tc>
                  <a:txBody>
                    <a:bodyPr/>
                    <a:lstStyle/>
                    <a:p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• </a:t>
                      </a:r>
                      <a:r>
                        <a:rPr lang="en-GB" sz="900" b="1" cap="none" spc="0">
                          <a:solidFill>
                            <a:schemeClr val="tx1"/>
                          </a:solidFill>
                        </a:rPr>
                        <a:t>Range rules &amp; units checks</a:t>
                      </a:r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 at point of data entry.</a:t>
                      </a:r>
                    </a:p>
                    <a:p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 • </a:t>
                      </a:r>
                      <a:r>
                        <a:rPr lang="en-GB" sz="900" b="1" cap="none" spc="0">
                          <a:solidFill>
                            <a:schemeClr val="tx1"/>
                          </a:solidFill>
                        </a:rPr>
                        <a:t>Automated outlier detection</a:t>
                      </a:r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 (IQR/Z-score) followed by pharmacovigilance-expert review. </a:t>
                      </a:r>
                    </a:p>
                    <a:p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• Maintain a </a:t>
                      </a:r>
                      <a:r>
                        <a:rPr lang="en-GB" sz="900" b="1" cap="none" spc="0">
                          <a:solidFill>
                            <a:schemeClr val="tx1"/>
                          </a:solidFill>
                        </a:rPr>
                        <a:t>drug-specific plausibility table</a:t>
                      </a:r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 (e.g., maximum daily oral dose).</a:t>
                      </a:r>
                    </a:p>
                  </a:txBody>
                  <a:tcPr marL="11668" marR="11668" marT="70459" marB="583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150">
                <a:tc>
                  <a:txBody>
                    <a:bodyPr/>
                    <a:lstStyle/>
                    <a:p>
                      <a:r>
                        <a:rPr lang="en-GB" sz="900" b="1" cap="none" spc="0">
                          <a:solidFill>
                            <a:schemeClr val="tx1"/>
                          </a:solidFill>
                        </a:rPr>
                        <a:t>Duplicate records</a:t>
                      </a:r>
                      <a:endParaRPr lang="en-GB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668" marR="11668" marT="70459" marB="5833" anchor="ctr"/>
                </a:tc>
                <a:tc>
                  <a:txBody>
                    <a:bodyPr/>
                    <a:lstStyle/>
                    <a:p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The same ADR case can flow into EV/FAERS from multiple reporters; duplicates over-count events and bias disproportionality metrics.</a:t>
                      </a:r>
                    </a:p>
                  </a:txBody>
                  <a:tcPr marL="11668" marR="11668" marT="70459" marB="5833" anchor="ctr"/>
                </a:tc>
                <a:tc>
                  <a:txBody>
                    <a:bodyPr/>
                    <a:lstStyle/>
                    <a:p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A hospital EHR export and a spontaneous report both describe the identical anaphylaxis case—counted twice in signal analysis.</a:t>
                      </a:r>
                    </a:p>
                  </a:txBody>
                  <a:tcPr marL="11668" marR="11668" marT="70459" marB="5833" anchor="ctr"/>
                </a:tc>
                <a:tc>
                  <a:txBody>
                    <a:bodyPr/>
                    <a:lstStyle/>
                    <a:p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• </a:t>
                      </a:r>
                      <a:r>
                        <a:rPr lang="en-GB" sz="900" b="1" cap="none" spc="0">
                          <a:solidFill>
                            <a:schemeClr val="tx1"/>
                          </a:solidFill>
                        </a:rPr>
                        <a:t>Deterministic / probabilistic de-duplication</a:t>
                      </a:r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 using patient initials + age + event date + drug.</a:t>
                      </a:r>
                    </a:p>
                    <a:p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 • Apply </a:t>
                      </a:r>
                      <a:r>
                        <a:rPr lang="en-GB" sz="900" b="1" cap="none" spc="0">
                          <a:solidFill>
                            <a:schemeClr val="tx1"/>
                          </a:solidFill>
                        </a:rPr>
                        <a:t>WHO UMC </a:t>
                      </a:r>
                      <a:r>
                        <a:rPr lang="en-GB" sz="900" b="1" cap="none" spc="0" err="1">
                          <a:solidFill>
                            <a:schemeClr val="tx1"/>
                          </a:solidFill>
                        </a:rPr>
                        <a:t>vigiMatch</a:t>
                      </a:r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 or similar duplicate-detection algorithms.</a:t>
                      </a:r>
                    </a:p>
                  </a:txBody>
                  <a:tcPr marL="11668" marR="11668" marT="70459" marB="583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2742">
                <a:tc>
                  <a:txBody>
                    <a:bodyPr/>
                    <a:lstStyle/>
                    <a:p>
                      <a:r>
                        <a:rPr lang="en-GB" sz="900" b="1" cap="none" spc="0">
                          <a:solidFill>
                            <a:schemeClr val="tx1"/>
                          </a:solidFill>
                        </a:rPr>
                        <a:t>Bias</a:t>
                      </a:r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– Selection </a:t>
                      </a:r>
                    </a:p>
                    <a:p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– Measurement </a:t>
                      </a:r>
                    </a:p>
                    <a:p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– Demographic</a:t>
                      </a:r>
                    </a:p>
                  </a:txBody>
                  <a:tcPr marL="11668" marR="11668" marT="70459" marB="5833" anchor="ctr"/>
                </a:tc>
                <a:tc>
                  <a:txBody>
                    <a:bodyPr/>
                    <a:lstStyle/>
                    <a:p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Skewed case mix distorts risk estimates and ML model performance.</a:t>
                      </a:r>
                    </a:p>
                  </a:txBody>
                  <a:tcPr marL="11668" marR="11668" marT="70459" marB="5833" anchor="ctr"/>
                </a:tc>
                <a:tc>
                  <a:txBody>
                    <a:bodyPr/>
                    <a:lstStyle/>
                    <a:p>
                      <a:r>
                        <a:rPr lang="en-GB" sz="900" b="1" cap="none" spc="0">
                          <a:solidFill>
                            <a:schemeClr val="tx1"/>
                          </a:solidFill>
                        </a:rPr>
                        <a:t>Selection:</a:t>
                      </a:r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 80 % of ADR reports come from tertiary hospitals—community reactions are under-captured. </a:t>
                      </a:r>
                    </a:p>
                    <a:p>
                      <a:r>
                        <a:rPr lang="en-GB" sz="900" b="1" cap="none" spc="0">
                          <a:solidFill>
                            <a:schemeClr val="tx1"/>
                          </a:solidFill>
                        </a:rPr>
                        <a:t>Measurement:</a:t>
                      </a:r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 A new e-reporting app asks for “severity” on a 1–3 scale, and an older paper form uses SOC codes to shift the severity distribution. </a:t>
                      </a:r>
                    </a:p>
                    <a:p>
                      <a:r>
                        <a:rPr lang="en-GB" sz="900" b="1" cap="none" spc="0">
                          <a:solidFill>
                            <a:schemeClr val="tx1"/>
                          </a:solidFill>
                        </a:rPr>
                        <a:t>Demographic:</a:t>
                      </a:r>
                      <a:r>
                        <a:rPr lang="en-GB" sz="900" cap="none" spc="0">
                          <a:solidFill>
                            <a:schemeClr val="tx1"/>
                          </a:solidFill>
                        </a:rPr>
                        <a:t> Under-reporting in paediatrics yields sparse safety data for children.</a:t>
                      </a:r>
                    </a:p>
                  </a:txBody>
                  <a:tcPr marL="11668" marR="11668" marT="70459" marB="5833" anchor="ctr"/>
                </a:tc>
                <a:tc>
                  <a:txBody>
                    <a:bodyPr/>
                    <a:lstStyle/>
                    <a:p>
                      <a:r>
                        <a:rPr lang="en-GB" sz="900" cap="none" spc="0" dirty="0">
                          <a:solidFill>
                            <a:schemeClr val="tx1"/>
                          </a:solidFill>
                        </a:rPr>
                        <a:t>• </a:t>
                      </a:r>
                      <a:r>
                        <a:rPr lang="en-GB" sz="900" b="1" cap="none" spc="0" dirty="0">
                          <a:solidFill>
                            <a:schemeClr val="tx1"/>
                          </a:solidFill>
                        </a:rPr>
                        <a:t>Post-stratification weighting</a:t>
                      </a:r>
                      <a:r>
                        <a:rPr lang="en-GB" sz="900" cap="none" spc="0" dirty="0">
                          <a:solidFill>
                            <a:schemeClr val="tx1"/>
                          </a:solidFill>
                        </a:rPr>
                        <a:t> or </a:t>
                      </a:r>
                      <a:r>
                        <a:rPr lang="en-GB" sz="900" b="1" cap="none" spc="0" dirty="0">
                          <a:solidFill>
                            <a:schemeClr val="tx1"/>
                          </a:solidFill>
                        </a:rPr>
                        <a:t>inverse-probability weighting</a:t>
                      </a:r>
                      <a:r>
                        <a:rPr lang="en-GB" sz="900" cap="none" spc="0" dirty="0">
                          <a:solidFill>
                            <a:schemeClr val="tx1"/>
                          </a:solidFill>
                        </a:rPr>
                        <a:t> when analysing signals.</a:t>
                      </a:r>
                    </a:p>
                    <a:p>
                      <a:r>
                        <a:rPr lang="en-GB" sz="900" cap="none" spc="0" dirty="0">
                          <a:solidFill>
                            <a:schemeClr val="tx1"/>
                          </a:solidFill>
                        </a:rPr>
                        <a:t> • Harmonise data-collection instruments; apply </a:t>
                      </a:r>
                      <a:r>
                        <a:rPr lang="en-GB" sz="900" b="1" cap="none" spc="0" dirty="0">
                          <a:solidFill>
                            <a:schemeClr val="tx1"/>
                          </a:solidFill>
                        </a:rPr>
                        <a:t>calibration factors</a:t>
                      </a:r>
                      <a:r>
                        <a:rPr lang="en-GB" sz="900" cap="none" spc="0" dirty="0">
                          <a:solidFill>
                            <a:schemeClr val="tx1"/>
                          </a:solidFill>
                        </a:rPr>
                        <a:t> if devices/scales change. </a:t>
                      </a:r>
                    </a:p>
                    <a:p>
                      <a:r>
                        <a:rPr lang="en-GB" sz="900" cap="none" spc="0" dirty="0">
                          <a:solidFill>
                            <a:schemeClr val="tx1"/>
                          </a:solidFill>
                        </a:rPr>
                        <a:t>• Targeted awareness campaigns to boost reporting in under-represented groups (e.g., paediatrics, geriatrics).</a:t>
                      </a:r>
                    </a:p>
                  </a:txBody>
                  <a:tcPr marL="11668" marR="11668" marT="70459" marB="583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C2D7DEAE-D294-3780-FA6F-6B1897CFA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38265"/>
            <a:ext cx="68756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b="1" dirty="0">
                <a:solidFill>
                  <a:prstClr val="black"/>
                </a:solidFill>
                <a:latin typeface="Arial" panose="020B0604020202020204" pitchFamily="34" charset="0"/>
              </a:rPr>
              <a:t>Data Preprocessing Techniques in Medicine &amp; Pharmacovigilance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i="1" dirty="0">
                <a:solidFill>
                  <a:prstClr val="black"/>
                </a:solidFill>
                <a:latin typeface="Arial" panose="020B0604020202020204" pitchFamily="34" charset="0"/>
              </a:rPr>
              <a:t>Preprocessing transforms raw, inconsistent data into clean, reliable input for meaningful analysis and AI models.</a:t>
            </a:r>
            <a:endParaRPr lang="en-US" altLang="en-US" sz="105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267" name="TextBox 5">
            <a:extLst>
              <a:ext uri="{FF2B5EF4-FFF2-40B4-BE49-F238E27FC236}">
                <a16:creationId xmlns:a16="http://schemas.microsoft.com/office/drawing/2014/main" id="{BEA46649-B33B-AA5B-5862-AE826D8C4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766" y="1921669"/>
            <a:ext cx="653415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sz="1350" b="1">
                <a:solidFill>
                  <a:prstClr val="black"/>
                </a:solidFill>
              </a:rPr>
              <a:t>1. Data Cleaning 🧹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sz="1350" b="1">
                <a:solidFill>
                  <a:prstClr val="black"/>
                </a:solidFill>
              </a:rPr>
              <a:t>Goal:</a:t>
            </a:r>
            <a:r>
              <a:rPr lang="en-GB" altLang="en-US" sz="1350">
                <a:solidFill>
                  <a:prstClr val="black"/>
                </a:solidFill>
              </a:rPr>
              <a:t> Remove errors, fill gaps, and correct inconsistencies.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D1D916-2D36-AC8A-3FA6-8AE5C6310C28}"/>
              </a:ext>
            </a:extLst>
          </p:cNvPr>
          <p:cNvGraphicFramePr>
            <a:graphicFrameLocks noGrp="1"/>
          </p:cNvGraphicFramePr>
          <p:nvPr/>
        </p:nvGraphicFramePr>
        <p:xfrm>
          <a:off x="1184673" y="3077766"/>
          <a:ext cx="6616303" cy="26898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19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5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0104">
                <a:tc>
                  <a:txBody>
                    <a:bodyPr/>
                    <a:lstStyle/>
                    <a:p>
                      <a:r>
                        <a:rPr lang="en-GB" sz="1400"/>
                        <a:t>Task</a:t>
                      </a:r>
                    </a:p>
                  </a:txBody>
                  <a:tcPr marL="68574" marR="68574" marT="34293" marB="34293"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Example (Pharmacovigilance/Medicine)</a:t>
                      </a:r>
                    </a:p>
                  </a:txBody>
                  <a:tcPr marL="68574" marR="68574" marT="34293" marB="34293"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Why It Matters</a:t>
                      </a:r>
                    </a:p>
                  </a:txBody>
                  <a:tcPr marL="68574" marR="68574" marT="34293" marB="3429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104">
                <a:tc>
                  <a:txBody>
                    <a:bodyPr/>
                    <a:lstStyle/>
                    <a:p>
                      <a:r>
                        <a:rPr lang="en-GB" sz="1400" b="1"/>
                        <a:t>Missing value handling</a:t>
                      </a:r>
                      <a:endParaRPr lang="en-GB" sz="1400"/>
                    </a:p>
                  </a:txBody>
                  <a:tcPr marL="68574" marR="68574" marT="34293" marB="34293"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Fill in missing age in ICSR with median from similar reports</a:t>
                      </a:r>
                    </a:p>
                  </a:txBody>
                  <a:tcPr marL="68574" marR="68574" marT="34293" marB="34293"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Prevents model distortion or analysis errors</a:t>
                      </a:r>
                    </a:p>
                  </a:txBody>
                  <a:tcPr marL="68574" marR="68574" marT="34293" marB="3429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62">
                <a:tc>
                  <a:txBody>
                    <a:bodyPr/>
                    <a:lstStyle/>
                    <a:p>
                      <a:r>
                        <a:rPr lang="en-GB" sz="1400" b="1" dirty="0"/>
                        <a:t>Outlier removal</a:t>
                      </a:r>
                      <a:endParaRPr lang="en-GB" sz="1400" dirty="0"/>
                    </a:p>
                  </a:txBody>
                  <a:tcPr marL="68574" marR="68574" marT="34293" marB="34293"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Remove Metformin dose = 50,000 mg</a:t>
                      </a:r>
                    </a:p>
                  </a:txBody>
                  <a:tcPr marL="68574" marR="68574" marT="34293" marB="34293"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Prevents false signal detection or clinical misinterpretation</a:t>
                      </a:r>
                    </a:p>
                  </a:txBody>
                  <a:tcPr marL="68574" marR="68574" marT="34293" marB="3429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104">
                <a:tc>
                  <a:txBody>
                    <a:bodyPr/>
                    <a:lstStyle/>
                    <a:p>
                      <a:r>
                        <a:rPr lang="en-GB" sz="1400" b="1"/>
                        <a:t>Duplicate detection</a:t>
                      </a:r>
                      <a:endParaRPr lang="en-GB" sz="1400"/>
                    </a:p>
                  </a:txBody>
                  <a:tcPr marL="68574" marR="68574" marT="34293" marB="34293"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Same ADR case reported by hospital and pharmacy</a:t>
                      </a:r>
                    </a:p>
                  </a:txBody>
                  <a:tcPr marL="68574" marR="68574" marT="34293" marB="34293"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Avoids overcounting in signal detection</a:t>
                      </a:r>
                    </a:p>
                  </a:txBody>
                  <a:tcPr marL="68574" marR="68574" marT="34293" marB="3429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104">
                <a:tc>
                  <a:txBody>
                    <a:bodyPr/>
                    <a:lstStyle/>
                    <a:p>
                      <a:r>
                        <a:rPr lang="en-GB" sz="1400" b="1"/>
                        <a:t>Inconsistent units</a:t>
                      </a:r>
                      <a:endParaRPr lang="en-GB" sz="1400"/>
                    </a:p>
                  </a:txBody>
                  <a:tcPr marL="68574" marR="68574" marT="34293" marB="34293"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Normalize "2 g" vs "2000 mg" to same unit</a:t>
                      </a:r>
                    </a:p>
                  </a:txBody>
                  <a:tcPr marL="68574" marR="68574" marT="34293" marB="34293"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Ensures uniformity in dose-response analysis</a:t>
                      </a:r>
                    </a:p>
                  </a:txBody>
                  <a:tcPr marL="68574" marR="68574" marT="34293" marB="3429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C0EC-9868-86B6-8FBC-6B12BCAC2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PowerBI</a:t>
            </a:r>
            <a:r>
              <a:rPr lang="en-GB" dirty="0"/>
              <a:t> (Business Intelligence)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4EFE9-57B5-FBC6-FAB4-0C7B1CBF5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7" y="1458643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63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D8602-4852-DA0E-FCB7-C7E4908A1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9328-ED63-7BE8-9809-4B8961B0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PowerBI</a:t>
            </a:r>
            <a:r>
              <a:rPr lang="en-GB" dirty="0"/>
              <a:t> (Business Intelligence)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1A3F8-7685-BA7B-A0D6-60DFD6E54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85" y="2780219"/>
            <a:ext cx="7381461" cy="407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47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15" name="Rectangle 256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17" name="Rectangle 256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19" name="Rectangle 256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21" name="Rectangle 256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02" name="Title 1">
            <a:extLst>
              <a:ext uri="{FF2B5EF4-FFF2-40B4-BE49-F238E27FC236}">
                <a16:creationId xmlns:a16="http://schemas.microsoft.com/office/drawing/2014/main" id="{AD0E35F5-9AAF-B222-9041-F3BB521C23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GB" sz="3500" b="1" dirty="0">
                <a:solidFill>
                  <a:srgbClr val="FFFFFF"/>
                </a:solidFill>
              </a:rPr>
              <a:t>Why Power BI Works for Healthcare &amp; Pharmacovigilance </a:t>
            </a:r>
            <a:endParaRPr lang="en-GB" altLang="en-US" sz="3500" dirty="0">
              <a:solidFill>
                <a:srgbClr val="FFFFFF"/>
              </a:solidFill>
            </a:endParaRPr>
          </a:p>
        </p:txBody>
      </p:sp>
      <p:graphicFrame>
        <p:nvGraphicFramePr>
          <p:cNvPr id="25604" name="Content Placeholder 2">
            <a:extLst>
              <a:ext uri="{FF2B5EF4-FFF2-40B4-BE49-F238E27FC236}">
                <a16:creationId xmlns:a16="http://schemas.microsoft.com/office/drawing/2014/main" id="{7257BFF7-58AD-1B2A-AF94-30DD3A7BF1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352930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3" name="Rectangle 2663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6" name="Title 1">
            <a:extLst>
              <a:ext uri="{FF2B5EF4-FFF2-40B4-BE49-F238E27FC236}">
                <a16:creationId xmlns:a16="http://schemas.microsoft.com/office/drawing/2014/main" id="{2435B047-391F-BE91-3F3B-C6CB2906C7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/>
            <a:r>
              <a:rPr lang="en-US"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Simple AI Features in Power BI</a:t>
            </a:r>
            <a:endParaRPr lang="en-US" altLang="en-US" sz="2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6628" name="Content Placeholder 2">
            <a:extLst>
              <a:ext uri="{FF2B5EF4-FFF2-40B4-BE49-F238E27FC236}">
                <a16:creationId xmlns:a16="http://schemas.microsoft.com/office/drawing/2014/main" id="{D4AD92F8-F7EA-B4FE-0633-8CD1E4E7FE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0633989"/>
              </p:ext>
            </p:extLst>
          </p:nvPr>
        </p:nvGraphicFramePr>
        <p:xfrm>
          <a:off x="165463" y="1436914"/>
          <a:ext cx="8808720" cy="5228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680" name="Rectangle 2867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82" name="Freeform: Shape 2868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84" name="Arc 2868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84F904B3-B7F4-36F3-E8D2-B1C1555E07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 marL="0" indent="0" eaLnBrk="1" hangingPunct="1">
              <a:buNone/>
            </a:pPr>
            <a:r>
              <a:rPr lang="en-GB" altLang="en-US" b="1" dirty="0"/>
              <a:t>Fast Power BI Demo (step-by-step)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83" name="Picture 36882">
            <a:extLst>
              <a:ext uri="{FF2B5EF4-FFF2-40B4-BE49-F238E27FC236}">
                <a16:creationId xmlns:a16="http://schemas.microsoft.com/office/drawing/2014/main" id="{9B752B53-CE95-5A62-87E4-D14773A9F0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999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6884" name="Rectangle 36883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7601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66" name="Title 1">
            <a:extLst>
              <a:ext uri="{FF2B5EF4-FFF2-40B4-BE49-F238E27FC236}">
                <a16:creationId xmlns:a16="http://schemas.microsoft.com/office/drawing/2014/main" id="{6837700C-7791-8B7A-64E2-01DC7F59CA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/>
              <a:t>How to use </a:t>
            </a:r>
            <a:r>
              <a:rPr lang="en-GB" altLang="en-US" b="1"/>
              <a:t>Power BI</a:t>
            </a:r>
            <a:r>
              <a:rPr lang="en-GB" altLang="en-US"/>
              <a:t>:</a:t>
            </a:r>
          </a:p>
        </p:txBody>
      </p:sp>
      <p:graphicFrame>
        <p:nvGraphicFramePr>
          <p:cNvPr id="36869" name="Rectangle 1">
            <a:extLst>
              <a:ext uri="{FF2B5EF4-FFF2-40B4-BE49-F238E27FC236}">
                <a16:creationId xmlns:a16="http://schemas.microsoft.com/office/drawing/2014/main" id="{C6D2253A-DC47-8274-C3A5-6908577E19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8980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848" name="Rectangle 3584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50" name="Freeform: Shape 3584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42" name="Title 1">
            <a:extLst>
              <a:ext uri="{FF2B5EF4-FFF2-40B4-BE49-F238E27FC236}">
                <a16:creationId xmlns:a16="http://schemas.microsoft.com/office/drawing/2014/main" id="{C3ED4F7B-DF1D-4A61-76FE-7912320D05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401221"/>
            <a:ext cx="7886700" cy="134806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300" b="1">
                <a:solidFill>
                  <a:srgbClr val="FFFFFF"/>
                </a:solidFill>
                <a:latin typeface="Arial" panose="020B0604020202020204" pitchFamily="34" charset="0"/>
              </a:rPr>
              <a:t>What we’ll build in Power BI</a:t>
            </a:r>
            <a:br>
              <a:rPr lang="en-US" altLang="en-US" sz="4300">
                <a:solidFill>
                  <a:srgbClr val="FFFFFF"/>
                </a:solidFill>
                <a:latin typeface="Arial" panose="020B0604020202020204" pitchFamily="34" charset="0"/>
              </a:rPr>
            </a:br>
            <a:endParaRPr lang="en-GB" altLang="en-US" sz="4300">
              <a:solidFill>
                <a:srgbClr val="FFFFFF"/>
              </a:solidFill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97177A2C-061E-6748-C488-85E78BA3CE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2586789"/>
            <a:ext cx="7886700" cy="359017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1900">
              <a:latin typeface="Arial" panose="020B0604020202020204" pitchFamily="34" charset="0"/>
            </a:endParaRP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900">
                <a:latin typeface="Arial" panose="020B0604020202020204" pitchFamily="34" charset="0"/>
              </a:rPr>
              <a:t>3 visuals: </a:t>
            </a: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900" i="1">
                <a:latin typeface="Arial" panose="020B0604020202020204" pitchFamily="34" charset="0"/>
              </a:rPr>
              <a:t>Key Influencers (risk drivers)</a:t>
            </a:r>
            <a:endParaRPr lang="en-US" altLang="en-US" sz="1900">
              <a:latin typeface="Arial" panose="020B0604020202020204" pitchFamily="34" charset="0"/>
            </a:endParaRP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900" i="1">
                <a:latin typeface="Arial" panose="020B0604020202020204" pitchFamily="34" charset="0"/>
              </a:rPr>
              <a:t>Trend forecast</a:t>
            </a: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900" i="1">
                <a:latin typeface="Arial" panose="020B0604020202020204" pitchFamily="34" charset="0"/>
              </a:rPr>
              <a:t>Decomposition Tree</a:t>
            </a:r>
            <a:endParaRPr lang="en-US" altLang="en-US" sz="1900">
              <a:latin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19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72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722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724" name="Group 29723">
            <a:extLst>
              <a:ext uri="{FF2B5EF4-FFF2-40B4-BE49-F238E27FC236}">
                <a16:creationId xmlns:a16="http://schemas.microsoft.com/office/drawing/2014/main" id="{3E84BE2F-C43D-43D9-A96D-152600326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29717" name="Color">
              <a:extLst>
                <a:ext uri="{FF2B5EF4-FFF2-40B4-BE49-F238E27FC236}">
                  <a16:creationId xmlns:a16="http://schemas.microsoft.com/office/drawing/2014/main" id="{E7400609-3385-4926-AD61-85A199F0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718" name="Color">
              <a:extLst>
                <a:ext uri="{FF2B5EF4-FFF2-40B4-BE49-F238E27FC236}">
                  <a16:creationId xmlns:a16="http://schemas.microsoft.com/office/drawing/2014/main" id="{9E9E1A20-C3CA-40B4-8D3A-3EAC12D69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699" name="Picture 5">
            <a:extLst>
              <a:ext uri="{FF2B5EF4-FFF2-40B4-BE49-F238E27FC236}">
                <a16:creationId xmlns:a16="http://schemas.microsoft.com/office/drawing/2014/main" id="{B4EB316D-DE25-97B1-2E0A-FB649D458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7271" y="179248"/>
            <a:ext cx="4287945" cy="236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728" name="Group 2972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29719" name="Freeform: Shape 2971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721" name="Freeform: Shape 2972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723" name="Freeform: Shape 29722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727" name="Freeform: Shape 29726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736" name="Freeform: Shape 29735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737" name="Freeform: Shape 29736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738" name="Freeform: Shape 29737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9698" name="Title 1">
            <a:extLst>
              <a:ext uri="{FF2B5EF4-FFF2-40B4-BE49-F238E27FC236}">
                <a16:creationId xmlns:a16="http://schemas.microsoft.com/office/drawing/2014/main" id="{84C61906-7316-9526-B59E-284F5767A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9483" y="598260"/>
            <a:ext cx="3659250" cy="3026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Key Influencers (Risk drivers) – Pharmacovigilance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F854B-EF24-1A44-E1DB-D7AC153AF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76" y="3672340"/>
            <a:ext cx="4744538" cy="28138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3077">
            <a:extLst>
              <a:ext uri="{FF2B5EF4-FFF2-40B4-BE49-F238E27FC236}">
                <a16:creationId xmlns:a16="http://schemas.microsoft.com/office/drawing/2014/main" id="{DF53FCA4-D2A3-8016-D77C-308477FA7A4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856" r="19091" b="235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088" name="Rectangle 3087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4" name="Title 1">
            <a:extLst>
              <a:ext uri="{FF2B5EF4-FFF2-40B4-BE49-F238E27FC236}">
                <a16:creationId xmlns:a16="http://schemas.microsoft.com/office/drawing/2014/main" id="{86415E1B-BD61-6F76-72F6-EBEA16DB9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b="1" dirty="0"/>
              <a:t>Objectives</a:t>
            </a:r>
          </a:p>
        </p:txBody>
      </p:sp>
      <p:graphicFrame>
        <p:nvGraphicFramePr>
          <p:cNvPr id="3077" name="Content Placeholder 2">
            <a:extLst>
              <a:ext uri="{FF2B5EF4-FFF2-40B4-BE49-F238E27FC236}">
                <a16:creationId xmlns:a16="http://schemas.microsoft.com/office/drawing/2014/main" id="{ABED170E-21FC-B333-9C83-DF34B593D8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34427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45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47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749" name="Group 30748">
            <a:extLst>
              <a:ext uri="{FF2B5EF4-FFF2-40B4-BE49-F238E27FC236}">
                <a16:creationId xmlns:a16="http://schemas.microsoft.com/office/drawing/2014/main" id="{3E84BE2F-C43D-43D9-A96D-152600326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30750" name="Color">
              <a:extLst>
                <a:ext uri="{FF2B5EF4-FFF2-40B4-BE49-F238E27FC236}">
                  <a16:creationId xmlns:a16="http://schemas.microsoft.com/office/drawing/2014/main" id="{E7400609-3385-4926-AD61-85A199F0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751" name="Color">
              <a:extLst>
                <a:ext uri="{FF2B5EF4-FFF2-40B4-BE49-F238E27FC236}">
                  <a16:creationId xmlns:a16="http://schemas.microsoft.com/office/drawing/2014/main" id="{9E9E1A20-C3CA-40B4-8D3A-3EAC12D69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D5C507C-EE0B-D330-E7C9-DB3E3D8A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272" y="239532"/>
            <a:ext cx="4430576" cy="2957408"/>
          </a:xfrm>
          <a:prstGeom prst="rect">
            <a:avLst/>
          </a:prstGeom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67EEEFC9-9031-3F1C-F47A-A7B33D59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3144" y="4099457"/>
            <a:ext cx="4514704" cy="242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53" name="Group 30752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30754" name="Freeform: Shape 30753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755" name="Freeform: Shape 30754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756" name="Freeform: Shape 30755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757" name="Freeform: Shape 30756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758" name="Freeform: Shape 30757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759" name="Freeform: Shape 30758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760" name="Freeform: Shape 30759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0722" name="Title 1">
            <a:extLst>
              <a:ext uri="{FF2B5EF4-FFF2-40B4-BE49-F238E27FC236}">
                <a16:creationId xmlns:a16="http://schemas.microsoft.com/office/drawing/2014/main" id="{3DCDCBA9-F491-04EB-8FDF-2B5EC444B4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9483" y="598260"/>
            <a:ext cx="3659250" cy="3026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Decomposition Tree (Drill-downs) – Pharmacovigilance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771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773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775" name="Group 31774">
            <a:extLst>
              <a:ext uri="{FF2B5EF4-FFF2-40B4-BE49-F238E27FC236}">
                <a16:creationId xmlns:a16="http://schemas.microsoft.com/office/drawing/2014/main" id="{3E84BE2F-C43D-43D9-A96D-152600326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31776" name="Color">
              <a:extLst>
                <a:ext uri="{FF2B5EF4-FFF2-40B4-BE49-F238E27FC236}">
                  <a16:creationId xmlns:a16="http://schemas.microsoft.com/office/drawing/2014/main" id="{E7400609-3385-4926-AD61-85A199F0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777" name="Color">
              <a:extLst>
                <a:ext uri="{FF2B5EF4-FFF2-40B4-BE49-F238E27FC236}">
                  <a16:creationId xmlns:a16="http://schemas.microsoft.com/office/drawing/2014/main" id="{9E9E1A20-C3CA-40B4-8D3A-3EAC12D69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9801E37-969C-DAB9-8F68-C10E82D24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825" y="2790561"/>
            <a:ext cx="3700035" cy="4010879"/>
          </a:xfrm>
          <a:prstGeom prst="rect">
            <a:avLst/>
          </a:prstGeom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A0A15907-02FE-D86C-B358-E56F7AB23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6947" y="422153"/>
            <a:ext cx="3567570" cy="49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79" name="Group 3177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31780" name="Freeform: Shape 3177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781" name="Freeform: Shape 3178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782" name="Freeform: Shape 3178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783" name="Freeform: Shape 3178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784" name="Freeform: Shape 3178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785" name="Freeform: Shape 3178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786" name="Freeform: Shape 3178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1746" name="Title 1">
            <a:extLst>
              <a:ext uri="{FF2B5EF4-FFF2-40B4-BE49-F238E27FC236}">
                <a16:creationId xmlns:a16="http://schemas.microsoft.com/office/drawing/2014/main" id="{A15EA434-2B1B-654E-5191-3AAE234CDB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9483" y="598260"/>
            <a:ext cx="3659250" cy="3026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Forecasting (Trends) – Pharmacovigilance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786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88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790" name="Group 32789">
            <a:extLst>
              <a:ext uri="{FF2B5EF4-FFF2-40B4-BE49-F238E27FC236}">
                <a16:creationId xmlns:a16="http://schemas.microsoft.com/office/drawing/2014/main" id="{3E84BE2F-C43D-43D9-A96D-152600326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32791" name="Color">
              <a:extLst>
                <a:ext uri="{FF2B5EF4-FFF2-40B4-BE49-F238E27FC236}">
                  <a16:creationId xmlns:a16="http://schemas.microsoft.com/office/drawing/2014/main" id="{E7400609-3385-4926-AD61-85A199F0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792" name="Color">
              <a:extLst>
                <a:ext uri="{FF2B5EF4-FFF2-40B4-BE49-F238E27FC236}">
                  <a16:creationId xmlns:a16="http://schemas.microsoft.com/office/drawing/2014/main" id="{9E9E1A20-C3CA-40B4-8D3A-3EAC12D69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E72A35E-FE7A-FCC6-45F7-73035A67E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634" y="3624388"/>
            <a:ext cx="5183437" cy="1166273"/>
          </a:xfrm>
          <a:prstGeom prst="rect">
            <a:avLst/>
          </a:prstGeom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8209A6F0-AF47-939E-6F23-C656FBBBE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6947" y="490070"/>
            <a:ext cx="3567570" cy="52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794" name="Group 32793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32795" name="Freeform: Shape 32794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796" name="Freeform: Shape 32795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797" name="Freeform: Shape 32796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798" name="Freeform: Shape 32797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799" name="Freeform: Shape 32798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800" name="Freeform: Shape 32799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801" name="Freeform: Shape 32800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2770" name="Title 1">
            <a:extLst>
              <a:ext uri="{FF2B5EF4-FFF2-40B4-BE49-F238E27FC236}">
                <a16:creationId xmlns:a16="http://schemas.microsoft.com/office/drawing/2014/main" id="{1284184A-3D79-C176-5BE2-E9795DBE3D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9483" y="598260"/>
            <a:ext cx="3659250" cy="3026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/>
            <a:r>
              <a:rPr lang="en-US" altLang="en-US" sz="4200">
                <a:solidFill>
                  <a:schemeClr val="bg1"/>
                </a:solidFill>
              </a:rPr>
              <a:t>Q&amp;A (Natural language) – Both datasets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82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822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824" name="Group 33823">
            <a:extLst>
              <a:ext uri="{FF2B5EF4-FFF2-40B4-BE49-F238E27FC236}">
                <a16:creationId xmlns:a16="http://schemas.microsoft.com/office/drawing/2014/main" id="{C291FB31-BA2D-4C80-8229-F0E34C8AE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8" y="0"/>
            <a:ext cx="4548176" cy="6858000"/>
            <a:chOff x="651279" y="598259"/>
            <a:chExt cx="10889442" cy="5680742"/>
          </a:xfrm>
        </p:grpSpPr>
        <p:sp>
          <p:nvSpPr>
            <p:cNvPr id="33825" name="Color">
              <a:extLst>
                <a:ext uri="{FF2B5EF4-FFF2-40B4-BE49-F238E27FC236}">
                  <a16:creationId xmlns:a16="http://schemas.microsoft.com/office/drawing/2014/main" id="{E22877A0-D105-4005-84F8-4BCC429E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26" name="Color">
              <a:extLst>
                <a:ext uri="{FF2B5EF4-FFF2-40B4-BE49-F238E27FC236}">
                  <a16:creationId xmlns:a16="http://schemas.microsoft.com/office/drawing/2014/main" id="{B0B1E571-9D76-4678-B0AC-9BE9176A2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3795" name="Content Placeholder 4">
            <a:extLst>
              <a:ext uri="{FF2B5EF4-FFF2-40B4-BE49-F238E27FC236}">
                <a16:creationId xmlns:a16="http://schemas.microsoft.com/office/drawing/2014/main" id="{3F652D43-6B46-3181-E3F9-30550BC52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03" y="375281"/>
            <a:ext cx="3547660" cy="4402127"/>
          </a:xfrm>
          <a:prstGeom prst="rect">
            <a:avLst/>
          </a:prstGeom>
        </p:spPr>
      </p:pic>
      <p:grpSp>
        <p:nvGrpSpPr>
          <p:cNvPr id="33828" name="Group 3382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33829" name="Freeform: Shape 3382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830" name="Freeform: Shape 3382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831" name="Freeform: Shape 3383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832" name="Freeform: Shape 3383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833" name="Freeform: Shape 3383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834" name="Freeform: Shape 3383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835" name="Freeform: Shape 3383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3794" name="Title 1">
            <a:extLst>
              <a:ext uri="{FF2B5EF4-FFF2-40B4-BE49-F238E27FC236}">
                <a16:creationId xmlns:a16="http://schemas.microsoft.com/office/drawing/2014/main" id="{C9F14400-2A67-EA9B-86EE-3990DFDB00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9483" y="841664"/>
            <a:ext cx="3456576" cy="27827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/>
            <a:r>
              <a:rPr lang="en-US" alt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Outcomes Dashboard – Medicine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EEB52-2E3B-D570-FD23-995EF5A6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378"/>
            <a:ext cx="9144000" cy="491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25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80B75513-F353-7FEA-429E-7EC20B6F7F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1499" y="1141712"/>
            <a:ext cx="7366553" cy="11295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/>
            <a:r>
              <a:rPr lang="en-US" alt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Simple Cohort Filter (Slicers) – Both</a:t>
            </a:r>
          </a:p>
        </p:txBody>
      </p:sp>
      <p:cxnSp>
        <p:nvCxnSpPr>
          <p:cNvPr id="34824" name="Straight Connector 34823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19" name="Content Placeholder 4">
            <a:extLst>
              <a:ext uri="{FF2B5EF4-FFF2-40B4-BE49-F238E27FC236}">
                <a16:creationId xmlns:a16="http://schemas.microsoft.com/office/drawing/2014/main" id="{EDC4F390-666D-FC13-ECA7-4A968B05B5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54" y="3973564"/>
            <a:ext cx="7859041" cy="805552"/>
          </a:xfrm>
          <a:prstGeom prst="rect">
            <a:avLst/>
          </a:prstGeom>
        </p:spPr>
      </p:pic>
      <p:cxnSp>
        <p:nvCxnSpPr>
          <p:cNvPr id="34826" name="Straight Connector 34825">
            <a:extLst>
              <a:ext uri="{FF2B5EF4-FFF2-40B4-BE49-F238E27FC236}">
                <a16:creationId xmlns:a16="http://schemas.microsoft.com/office/drawing/2014/main" id="{AF9469B9-6468-5B6A-E832-8D4590388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6672" y="5231580"/>
            <a:ext cx="7844367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3" name="Picture 27652" descr="A blue and green light&#10;&#10;Description automatically generated">
            <a:extLst>
              <a:ext uri="{FF2B5EF4-FFF2-40B4-BE49-F238E27FC236}">
                <a16:creationId xmlns:a16="http://schemas.microsoft.com/office/drawing/2014/main" id="{C86BFDE5-7958-D57B-C467-04FB6FA78F2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834" t="9091" r="1499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7673" name="Rectangle 27672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50" name="Title 1">
            <a:extLst>
              <a:ext uri="{FF2B5EF4-FFF2-40B4-BE49-F238E27FC236}">
                <a16:creationId xmlns:a16="http://schemas.microsoft.com/office/drawing/2014/main" id="{7EFCC92C-1E11-199E-6537-4D9DA6740E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GB" b="1"/>
              <a:t>Training Demo Flow with Power BI</a:t>
            </a:r>
            <a:endParaRPr lang="en-GB" altLang="en-US" dirty="0"/>
          </a:p>
        </p:txBody>
      </p:sp>
      <p:graphicFrame>
        <p:nvGraphicFramePr>
          <p:cNvPr id="27668" name="Content Placeholder 2">
            <a:extLst>
              <a:ext uri="{FF2B5EF4-FFF2-40B4-BE49-F238E27FC236}">
                <a16:creationId xmlns:a16="http://schemas.microsoft.com/office/drawing/2014/main" id="{4557922A-25BD-4DE7-DB47-39A04742A8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66712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2CED3C-A8F9-0B60-6B19-1CEAEB2EF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5" name="Rectangle 35854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5857" name="Group 35856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5600700" cy="6858000"/>
            <a:chOff x="7467600" y="0"/>
            <a:chExt cx="4724400" cy="6858000"/>
          </a:xfrm>
        </p:grpSpPr>
        <p:sp>
          <p:nvSpPr>
            <p:cNvPr id="35858" name="Rectangle 35857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859" name="Rectangle 35858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861" name="Freeform: Shape 35860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27275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5863" name="Rectangle 35862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990600"/>
            <a:ext cx="84582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842" name="Title 1">
            <a:extLst>
              <a:ext uri="{FF2B5EF4-FFF2-40B4-BE49-F238E27FC236}">
                <a16:creationId xmlns:a16="http://schemas.microsoft.com/office/drawing/2014/main" id="{5AAC6F3B-E364-75A0-E52E-3BEF1F239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250" y="1676400"/>
            <a:ext cx="2857500" cy="3505200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en-US" sz="3200" b="1">
                <a:latin typeface="Arial" panose="020B0604020202020204" pitchFamily="34" charset="0"/>
              </a:rPr>
              <a:t>Clinical Interpretation</a:t>
            </a:r>
            <a:endParaRPr lang="en-GB" altLang="en-US" sz="32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BA714FF9-D536-AE3B-5AD2-358AA5F233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86203" y="1676400"/>
            <a:ext cx="4229097" cy="3505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>
              <a:solidFill>
                <a:schemeClr val="tx1">
                  <a:alpha val="55000"/>
                </a:schemeClr>
              </a:solidFill>
              <a:latin typeface="Arial" panose="020B0604020202020204" pitchFamily="34" charset="0"/>
            </a:endParaRP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2100">
              <a:solidFill>
                <a:schemeClr val="tx1">
                  <a:alpha val="55000"/>
                </a:schemeClr>
              </a:solidFill>
              <a:latin typeface="Arial" panose="020B0604020202020204" pitchFamily="34" charset="0"/>
            </a:endParaRP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100">
                <a:solidFill>
                  <a:schemeClr val="tx1">
                    <a:alpha val="55000"/>
                  </a:schemeClr>
                </a:solidFill>
                <a:latin typeface="Arial" panose="020B0604020202020204" pitchFamily="34" charset="0"/>
              </a:rPr>
              <a:t>Bullet point example: “High </a:t>
            </a:r>
            <a:r>
              <a:rPr lang="en-US" altLang="en-US" sz="2100">
                <a:solidFill>
                  <a:schemeClr val="tx1">
                    <a:alpha val="55000"/>
                  </a:schemeClr>
                </a:solidFill>
                <a:latin typeface="Arial Unicode MS"/>
              </a:rPr>
              <a:t>dosage_mg</a:t>
            </a:r>
            <a:r>
              <a:rPr lang="en-US" altLang="en-US" sz="2100">
                <a:solidFill>
                  <a:schemeClr val="tx1">
                    <a:alpha val="55000"/>
                  </a:schemeClr>
                </a:solidFill>
              </a:rPr>
              <a:t> + age ≥65 → increased ‘Serious’ ADR. Consider dose review and monitoring.”</a:t>
            </a:r>
            <a:endParaRPr lang="en-US" altLang="en-US" sz="2100">
              <a:solidFill>
                <a:schemeClr val="tx1">
                  <a:alpha val="55000"/>
                </a:schemeClr>
              </a:solidFill>
              <a:latin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>
              <a:solidFill>
                <a:schemeClr val="tx1">
                  <a:alpha val="5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84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7" name="Group 13336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9144000" cy="6894986"/>
            <a:chOff x="0" y="-7622"/>
            <a:chExt cx="12192000" cy="6894986"/>
          </a:xfrm>
        </p:grpSpPr>
        <p:sp>
          <p:nvSpPr>
            <p:cNvPr id="13330" name="Rectangle 13329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38" name="Rectangle 13337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39" name="Rectangle 13338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40" name="Rectangle 13339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3315" name="Picture 15">
            <a:extLst>
              <a:ext uri="{FF2B5EF4-FFF2-40B4-BE49-F238E27FC236}">
                <a16:creationId xmlns:a16="http://schemas.microsoft.com/office/drawing/2014/main" id="{5E14D968-5177-F138-3311-8AA2006C6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8" b="-2"/>
          <a:stretch>
            <a:fillRect/>
          </a:stretch>
        </p:blipFill>
        <p:spPr bwMode="auto">
          <a:xfrm>
            <a:off x="425644" y="559901"/>
            <a:ext cx="8292710" cy="573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1A39D5-1AF7-998B-59EE-4B2ACD9ED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848" name="Rectangle 3584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50" name="Freeform: Shape 3584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42" name="Title 1">
            <a:extLst>
              <a:ext uri="{FF2B5EF4-FFF2-40B4-BE49-F238E27FC236}">
                <a16:creationId xmlns:a16="http://schemas.microsoft.com/office/drawing/2014/main" id="{691B38ED-BB75-52D3-6770-19D6700F2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401221"/>
            <a:ext cx="7886700" cy="1348065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</a:pPr>
            <a:r>
              <a:rPr lang="en-US" altLang="en-US" sz="4700" b="1">
                <a:solidFill>
                  <a:srgbClr val="FFFFFF"/>
                </a:solidFill>
                <a:latin typeface="Arial" panose="020B0604020202020204" pitchFamily="34" charset="0"/>
              </a:rPr>
              <a:t>Ethics &amp; Privacy</a:t>
            </a:r>
            <a:endParaRPr lang="en-US" altLang="en-US" sz="47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EF2D7A4F-3A1E-B62C-B968-A4B3DF34F8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2586789"/>
            <a:ext cx="7886700" cy="359017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1900" dirty="0">
              <a:latin typeface="Arial" panose="020B0604020202020204" pitchFamily="34" charset="0"/>
            </a:endParaRP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900" dirty="0">
                <a:latin typeface="Arial" panose="020B0604020202020204" pitchFamily="34" charset="0"/>
              </a:rPr>
              <a:t>“De-identify, aggregate; follow NDPR/HIPAA; restrict direct identifiers.”</a:t>
            </a: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1900" dirty="0">
              <a:latin typeface="Arial" panose="020B0604020202020204" pitchFamily="34" charset="0"/>
            </a:endParaRP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1900" dirty="0">
              <a:latin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19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48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4" name="Slide background fill">
            <a:extLst>
              <a:ext uri="{FF2B5EF4-FFF2-40B4-BE49-F238E27FC236}">
                <a16:creationId xmlns:a16="http://schemas.microsoft.com/office/drawing/2014/main" id="{CB49665F-0298-4449-8D2D-209989CB9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36" name="Color 2">
            <a:extLst>
              <a:ext uri="{FF2B5EF4-FFF2-40B4-BE49-F238E27FC236}">
                <a16:creationId xmlns:a16="http://schemas.microsoft.com/office/drawing/2014/main" id="{A71EEC14-174A-46FA-B046-474750457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38" name="Group 4137">
            <a:extLst>
              <a:ext uri="{FF2B5EF4-FFF2-40B4-BE49-F238E27FC236}">
                <a16:creationId xmlns:a16="http://schemas.microsoft.com/office/drawing/2014/main" id="{EEB6CB95-E653-4C6C-AE51-62FD848E8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6" y="-2"/>
            <a:ext cx="2601176" cy="6858000"/>
            <a:chOff x="651279" y="598259"/>
            <a:chExt cx="10889442" cy="5680742"/>
          </a:xfrm>
        </p:grpSpPr>
        <p:sp>
          <p:nvSpPr>
            <p:cNvPr id="4139" name="Color">
              <a:extLst>
                <a:ext uri="{FF2B5EF4-FFF2-40B4-BE49-F238E27FC236}">
                  <a16:creationId xmlns:a16="http://schemas.microsoft.com/office/drawing/2014/main" id="{BDD3CB8E-ABA7-4F37-BB2C-64FFD198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0" name="Color">
              <a:extLst>
                <a:ext uri="{FF2B5EF4-FFF2-40B4-BE49-F238E27FC236}">
                  <a16:creationId xmlns:a16="http://schemas.microsoft.com/office/drawing/2014/main" id="{C2CA788A-B2FD-494C-BED0-83E31F6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42" name="Group 4141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4143" name="Freeform: Shape 4142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44" name="Freeform: Shape 4143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45" name="Freeform: Shape 4144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46" name="Freeform: Shape 4145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47" name="Freeform: Shape 4146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48" name="Freeform: Shape 414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49" name="Freeform: Shape 414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098" name="Title 1">
            <a:extLst>
              <a:ext uri="{FF2B5EF4-FFF2-40B4-BE49-F238E27FC236}">
                <a16:creationId xmlns:a16="http://schemas.microsoft.com/office/drawing/2014/main" id="{6CEE5F27-229F-E459-51ED-1F995640EF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 rot="16200000">
            <a:off x="-1399286" y="1762958"/>
            <a:ext cx="5281167" cy="2788920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GB" altLang="en-US" sz="4200" b="1" dirty="0">
                <a:solidFill>
                  <a:schemeClr val="bg1"/>
                </a:solidFill>
              </a:rPr>
              <a:t>Presentation Outline</a:t>
            </a:r>
            <a:endParaRPr lang="en-US" altLang="en-US" sz="4200" b="1" dirty="0">
              <a:solidFill>
                <a:schemeClr val="bg1"/>
              </a:solidFill>
            </a:endParaRPr>
          </a:p>
        </p:txBody>
      </p:sp>
      <p:graphicFrame>
        <p:nvGraphicFramePr>
          <p:cNvPr id="4101" name="Content Placeholder 2">
            <a:extLst>
              <a:ext uri="{FF2B5EF4-FFF2-40B4-BE49-F238E27FC236}">
                <a16:creationId xmlns:a16="http://schemas.microsoft.com/office/drawing/2014/main" id="{FC2F5317-AA7E-F0B0-64EA-C4FB097FE5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255409"/>
              </p:ext>
            </p:extLst>
          </p:nvPr>
        </p:nvGraphicFramePr>
        <p:xfrm>
          <a:off x="2845722" y="288758"/>
          <a:ext cx="5669628" cy="628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BBB18E-F18F-18F6-6F2F-43A4EB0C2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5" name="Rectangle 35854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5857" name="Group 35856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5600700" cy="6858000"/>
            <a:chOff x="7467600" y="0"/>
            <a:chExt cx="4724400" cy="6858000"/>
          </a:xfrm>
        </p:grpSpPr>
        <p:sp>
          <p:nvSpPr>
            <p:cNvPr id="35858" name="Rectangle 35857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859" name="Rectangle 35858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861" name="Freeform: Shape 35860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27275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5863" name="Rectangle 35862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990600"/>
            <a:ext cx="84582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842" name="Title 1">
            <a:extLst>
              <a:ext uri="{FF2B5EF4-FFF2-40B4-BE49-F238E27FC236}">
                <a16:creationId xmlns:a16="http://schemas.microsoft.com/office/drawing/2014/main" id="{082D796C-F13B-CF44-1136-6C79DFF1E1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250" y="1676400"/>
            <a:ext cx="2857500" cy="3505200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en-US" sz="3500" b="1">
                <a:latin typeface="Arial" panose="020B0604020202020204" pitchFamily="34" charset="0"/>
              </a:rPr>
              <a:t>Data Quality &amp; Bias</a:t>
            </a:r>
            <a:endParaRPr lang="en-GB" altLang="en-US" sz="35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8D55BAF4-940B-C9F0-09B8-4D677026E2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86203" y="1676400"/>
            <a:ext cx="4229097" cy="3505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dirty="0">
              <a:solidFill>
                <a:schemeClr val="tx1">
                  <a:alpha val="55000"/>
                </a:schemeClr>
              </a:solidFill>
              <a:latin typeface="Arial" panose="020B0604020202020204" pitchFamily="34" charset="0"/>
            </a:endParaRP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100" dirty="0">
                <a:solidFill>
                  <a:schemeClr val="tx1">
                    <a:alpha val="55000"/>
                  </a:schemeClr>
                </a:solidFill>
                <a:latin typeface="Arial" panose="020B0604020202020204" pitchFamily="34" charset="0"/>
              </a:rPr>
              <a:t>Check missing labs</a:t>
            </a: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100" dirty="0">
                <a:solidFill>
                  <a:schemeClr val="tx1">
                    <a:alpha val="55000"/>
                  </a:schemeClr>
                </a:solidFill>
                <a:latin typeface="Arial" panose="020B0604020202020204" pitchFamily="34" charset="0"/>
              </a:rPr>
              <a:t>class imbalance (few fatal cases)</a:t>
            </a: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100" dirty="0">
                <a:solidFill>
                  <a:schemeClr val="tx1">
                    <a:alpha val="55000"/>
                  </a:schemeClr>
                </a:solidFill>
                <a:latin typeface="Arial" panose="020B0604020202020204" pitchFamily="34" charset="0"/>
              </a:rPr>
              <a:t>site reporting bias (some hospitals under-report)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dirty="0">
              <a:solidFill>
                <a:schemeClr val="tx1">
                  <a:alpha val="5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898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68" name="Rectangle 23567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554" name="Title 1">
            <a:extLst>
              <a:ext uri="{FF2B5EF4-FFF2-40B4-BE49-F238E27FC236}">
                <a16:creationId xmlns:a16="http://schemas.microsoft.com/office/drawing/2014/main" id="{8A8AB001-0691-0789-AB17-AA8D8AF9F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GB" altLang="en-US" sz="4400" b="1"/>
              <a:t>Closing &amp; Takeaways</a:t>
            </a:r>
            <a:endParaRPr lang="en-GB" altLang="en-US" sz="4400"/>
          </a:p>
        </p:txBody>
      </p:sp>
      <p:cxnSp>
        <p:nvCxnSpPr>
          <p:cNvPr id="23570" name="Straight Connector 23569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557" name="Content Placeholder 2">
            <a:extLst>
              <a:ext uri="{FF2B5EF4-FFF2-40B4-BE49-F238E27FC236}">
                <a16:creationId xmlns:a16="http://schemas.microsoft.com/office/drawing/2014/main" id="{67D9A2EE-D4B8-65D4-1495-C185C40F21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579953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4" name="Rectangle 6163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8950" y="0"/>
            <a:ext cx="6118093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5902" y="1839884"/>
            <a:ext cx="6118095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8" name="Rectangle 616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190134" y="832294"/>
            <a:ext cx="6857999" cy="5192552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858ACC6-44D0-E564-3E05-ACB86FE42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6609" y="159398"/>
            <a:ext cx="4369067" cy="654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68FD3-489B-F023-8AC2-FD47945A9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C626500-5718-65B2-3A8C-0FFA47F50F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4572652"/>
              </p:ext>
            </p:extLst>
          </p:nvPr>
        </p:nvGraphicFramePr>
        <p:xfrm>
          <a:off x="919395" y="1245703"/>
          <a:ext cx="5991613" cy="5539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959315-4314-100A-14D9-613A3DC165B5}"/>
              </a:ext>
            </a:extLst>
          </p:cNvPr>
          <p:cNvSpPr txBox="1"/>
          <p:nvPr/>
        </p:nvSpPr>
        <p:spPr>
          <a:xfrm>
            <a:off x="2040835" y="397565"/>
            <a:ext cx="532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Relationship between AI, ML, and DL</a:t>
            </a:r>
          </a:p>
        </p:txBody>
      </p:sp>
    </p:spTree>
    <p:extLst>
      <p:ext uri="{BB962C8B-B14F-4D97-AF65-F5344CB8AC3E}">
        <p14:creationId xmlns:p14="http://schemas.microsoft.com/office/powerpoint/2010/main" val="2271474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7173">
            <a:extLst>
              <a:ext uri="{FF2B5EF4-FFF2-40B4-BE49-F238E27FC236}">
                <a16:creationId xmlns:a16="http://schemas.microsoft.com/office/drawing/2014/main" id="{B1E133D5-82EC-E77D-D7E3-E9E313BCB8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99" r="9091" b="7865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7209" name="Rectangle 7208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7601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70" name="Title 1">
            <a:extLst>
              <a:ext uri="{FF2B5EF4-FFF2-40B4-BE49-F238E27FC236}">
                <a16:creationId xmlns:a16="http://schemas.microsoft.com/office/drawing/2014/main" id="{C4E02AAF-090E-89F4-5A7C-D43C8B46B9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b="1" dirty="0"/>
              <a:t>AI Applications in Healthcare</a:t>
            </a:r>
          </a:p>
        </p:txBody>
      </p:sp>
      <p:graphicFrame>
        <p:nvGraphicFramePr>
          <p:cNvPr id="7173" name="Content Placeholder 2">
            <a:extLst>
              <a:ext uri="{FF2B5EF4-FFF2-40B4-BE49-F238E27FC236}">
                <a16:creationId xmlns:a16="http://schemas.microsoft.com/office/drawing/2014/main" id="{EC226C15-A5FA-6EBC-E8B6-2609564BB2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7953806"/>
              </p:ext>
            </p:extLst>
          </p:nvPr>
        </p:nvGraphicFramePr>
        <p:xfrm>
          <a:off x="185531" y="1404730"/>
          <a:ext cx="8706678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EF57-9109-0CFE-64E2-308532E8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93" y="-56356"/>
            <a:ext cx="9071113" cy="1325563"/>
          </a:xfrm>
        </p:spPr>
        <p:txBody>
          <a:bodyPr/>
          <a:lstStyle/>
          <a:p>
            <a:r>
              <a:rPr lang="en-GB" altLang="en-US" sz="2400" b="1" dirty="0">
                <a:solidFill>
                  <a:prstClr val="black"/>
                </a:solidFill>
              </a:rPr>
              <a:t>Definitions and Examples of Structured and Unstructured Data</a:t>
            </a:r>
            <a:br>
              <a:rPr lang="en-GB" altLang="en-US" sz="2400" b="1" dirty="0">
                <a:solidFill>
                  <a:prstClr val="black"/>
                </a:solidFill>
              </a:rPr>
            </a:br>
            <a:endParaRPr lang="en-GB" sz="24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316EA-9113-370A-4B29-36050F50A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807" y="1117945"/>
            <a:ext cx="3868340" cy="823912"/>
          </a:xfrm>
        </p:spPr>
        <p:txBody>
          <a:bodyPr/>
          <a:lstStyle/>
          <a:p>
            <a:pPr algn="ctr"/>
            <a:r>
              <a:rPr lang="en-GB" altLang="en-US" dirty="0"/>
              <a:t>Structure Patient Data</a:t>
            </a:r>
          </a:p>
          <a:p>
            <a:pPr algn="ctr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DE535-E7F8-A432-1CF4-55995FF05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593" y="2107510"/>
            <a:ext cx="4192554" cy="3684588"/>
          </a:xfrm>
        </p:spPr>
        <p:txBody>
          <a:bodyPr/>
          <a:lstStyle/>
          <a:p>
            <a:pPr marL="457200" indent="-457200" algn="just" eaLnBrk="1" hangingPunct="1">
              <a:buFont typeface="+mj-lt"/>
              <a:buAutoNum type="alphaLcPeriod"/>
            </a:pPr>
            <a:r>
              <a:rPr lang="en-GB" altLang="en-US" sz="2000" dirty="0"/>
              <a:t>Organized into rows and columns (e.g., databases, spreadsheets).</a:t>
            </a:r>
          </a:p>
          <a:p>
            <a:pPr marL="457200" indent="-457200" algn="just" eaLnBrk="1" hangingPunct="1">
              <a:buFont typeface="+mj-lt"/>
              <a:buAutoNum type="alphaLcPeriod"/>
            </a:pPr>
            <a:r>
              <a:rPr lang="en-GB" altLang="en-US" sz="2000" dirty="0"/>
              <a:t>Easily searchable, </a:t>
            </a:r>
            <a:r>
              <a:rPr lang="en-GB" altLang="en-US" sz="2000" dirty="0" err="1"/>
              <a:t>analyzable</a:t>
            </a:r>
            <a:r>
              <a:rPr lang="en-GB" altLang="en-US" sz="2000" dirty="0"/>
              <a:t>, and standardized.</a:t>
            </a:r>
          </a:p>
          <a:p>
            <a:pPr marL="457200" indent="-457200" algn="just" eaLnBrk="1" hangingPunct="1">
              <a:buFont typeface="+mj-lt"/>
              <a:buAutoNum type="alphaLcPeriod"/>
            </a:pPr>
            <a:r>
              <a:rPr lang="en-GB" altLang="en-US" sz="2000" dirty="0"/>
              <a:t>Examples: EHR tables, lab results, vitals, and medication records.</a:t>
            </a:r>
          </a:p>
          <a:p>
            <a:pPr marL="457200" indent="-457200" algn="just" eaLnBrk="1" hangingPunct="1">
              <a:buFont typeface="+mj-lt"/>
              <a:buAutoNum type="alphaLcPeriod"/>
            </a:pPr>
            <a:r>
              <a:rPr lang="en-GB" altLang="en-US" sz="2000" dirty="0"/>
              <a:t>Dataset Example: MIMIC-III database (ICU patient data).</a:t>
            </a:r>
          </a:p>
          <a:p>
            <a:pPr marL="457200" indent="-457200" algn="just">
              <a:buFont typeface="+mj-lt"/>
              <a:buAutoNum type="alphaLcPeriod"/>
            </a:pPr>
            <a:endParaRPr lang="en-GB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7B58D1-751D-398C-AA48-27585A336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117945"/>
            <a:ext cx="3887391" cy="823912"/>
          </a:xfrm>
        </p:spPr>
        <p:txBody>
          <a:bodyPr/>
          <a:lstStyle/>
          <a:p>
            <a:pPr algn="ctr"/>
            <a:r>
              <a:rPr lang="en-GB" altLang="en-US" dirty="0" err="1"/>
              <a:t>Unstructure</a:t>
            </a:r>
            <a:r>
              <a:rPr lang="en-GB" altLang="en-US" dirty="0"/>
              <a:t> Patient Data</a:t>
            </a:r>
          </a:p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39F2B-F954-477D-85C4-D27CD62F70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107510"/>
            <a:ext cx="4413806" cy="3684588"/>
          </a:xfrm>
        </p:spPr>
        <p:txBody>
          <a:bodyPr/>
          <a:lstStyle/>
          <a:p>
            <a:pPr marL="457200" indent="-457200" algn="just" eaLnBrk="1" hangingPunct="1">
              <a:buFont typeface="+mj-lt"/>
              <a:buAutoNum type="alphaLcPeriod"/>
            </a:pPr>
            <a:r>
              <a:rPr lang="en-GB" altLang="en-US" sz="2000" dirty="0"/>
              <a:t>Free-form data without a pre-defined structure.</a:t>
            </a:r>
          </a:p>
          <a:p>
            <a:pPr marL="457200" indent="-457200" algn="just" eaLnBrk="1" hangingPunct="1">
              <a:buFont typeface="+mj-lt"/>
              <a:buAutoNum type="alphaLcPeriod"/>
            </a:pPr>
            <a:r>
              <a:rPr lang="en-GB" altLang="en-US" sz="2000" dirty="0"/>
              <a:t>Challenging to </a:t>
            </a:r>
            <a:r>
              <a:rPr lang="en-GB" altLang="en-US" sz="2000" dirty="0" err="1"/>
              <a:t>analyze</a:t>
            </a:r>
            <a:r>
              <a:rPr lang="en-GB" altLang="en-US" sz="2000" dirty="0"/>
              <a:t> directly without NLP, imaging, or audio processing.</a:t>
            </a:r>
          </a:p>
          <a:p>
            <a:pPr marL="457200" indent="-457200" algn="just" eaLnBrk="1" hangingPunct="1">
              <a:buFont typeface="+mj-lt"/>
              <a:buAutoNum type="alphaLcPeriod"/>
            </a:pPr>
            <a:r>
              <a:rPr lang="en-GB" altLang="en-US" sz="2000" dirty="0"/>
              <a:t>Examples: Physician notes, radiology images, audio dictations.</a:t>
            </a:r>
          </a:p>
          <a:p>
            <a:pPr marL="457200" indent="-457200" algn="just" eaLnBrk="1" hangingPunct="1">
              <a:buFont typeface="+mj-lt"/>
              <a:buAutoNum type="alphaLcPeriod"/>
            </a:pPr>
            <a:r>
              <a:rPr lang="en-GB" altLang="en-US" sz="2000" dirty="0"/>
              <a:t>Dataset Example: Sample clinical notes or discharge summaries from MIMIC-III.</a:t>
            </a:r>
          </a:p>
          <a:p>
            <a:pPr marL="457200" indent="-457200" algn="just">
              <a:buFont typeface="+mj-lt"/>
              <a:buAutoNum type="alphaLcPeriod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96859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7E9CB7-91CE-FFE6-8E85-B58F8F3DD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34" name="Rectangle 13333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36" name="Group 13335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906051" y="2150362"/>
            <a:ext cx="5860051" cy="1559357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337" name="Rectangle 13336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38" name="Rectangle 13337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40" name="Rectangle 13339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46" y="466344"/>
            <a:ext cx="8333796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9" name="Picture 2" descr="Generated image">
            <a:extLst>
              <a:ext uri="{FF2B5EF4-FFF2-40B4-BE49-F238E27FC236}">
                <a16:creationId xmlns:a16="http://schemas.microsoft.com/office/drawing/2014/main" id="{94964B96-5289-2709-DE12-1A6620042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3" b="2"/>
          <a:stretch>
            <a:fillRect/>
          </a:stretch>
        </p:blipFill>
        <p:spPr bwMode="auto">
          <a:xfrm>
            <a:off x="628650" y="704765"/>
            <a:ext cx="7971282" cy="544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339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5253E-F403-F2A2-4A72-343608D67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4" y="130528"/>
            <a:ext cx="9021570" cy="907040"/>
          </a:xfrm>
        </p:spPr>
        <p:txBody>
          <a:bodyPr/>
          <a:lstStyle/>
          <a:p>
            <a:pPr algn="ctr"/>
            <a:r>
              <a:rPr lang="en-GB" altLang="en-US" sz="2400" b="1" dirty="0">
                <a:solidFill>
                  <a:prstClr val="black"/>
                </a:solidFill>
              </a:rPr>
              <a:t>Examples of both structured and unstructured patient data types,</a:t>
            </a:r>
            <a:br>
              <a:rPr lang="en-GB" altLang="en-US" sz="2400" b="1" dirty="0">
                <a:solidFill>
                  <a:prstClr val="black"/>
                </a:solidFill>
              </a:rPr>
            </a:br>
            <a:endParaRPr lang="en-GB" sz="2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17B17-8714-19CA-4703-56AED00C2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427764" cy="4351338"/>
          </a:xfrm>
        </p:spPr>
        <p:txBody>
          <a:bodyPr/>
          <a:lstStyle/>
          <a:p>
            <a:pPr marL="0" indent="0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Unstructured Data (Free Text Narrative)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1 – Physician Note:</a:t>
            </a:r>
            <a:br>
              <a:rPr lang="en-US" altLang="en-US" sz="16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6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“Patient reports fatigue, shortness of breath, and mild fever. Vitals stable. Suspect early-stage infection. Plan: start empirical antibiotics and monitor for 48 hours.”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2 – Adverse Drug Reaction Report (Patient):</a:t>
            </a:r>
            <a:br>
              <a:rPr lang="en-US" altLang="en-US" sz="16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6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“Since I started the new blood pressure medicine, I’ve been feeling dizzy in the mornings. Sometimes I get a rash on my arms, too.”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3 – Audio Transcription (Consultation Summary):</a:t>
            </a:r>
            <a:br>
              <a:rPr lang="en-US" altLang="en-US" sz="16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6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“Patient says they’re tolerating Metformin but occasionally feel nauseated after meals. No signs of hypoglycemia reported.”</a:t>
            </a:r>
            <a:endParaRPr lang="en-US" altLang="en-US" sz="16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1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B94681-4D49-4282-11C5-4058DBE18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56436"/>
              </p:ext>
            </p:extLst>
          </p:nvPr>
        </p:nvGraphicFramePr>
        <p:xfrm>
          <a:off x="173049" y="2913765"/>
          <a:ext cx="4015774" cy="1371688"/>
        </p:xfrm>
        <a:graphic>
          <a:graphicData uri="http://schemas.openxmlformats.org/drawingml/2006/table">
            <a:tbl>
              <a:tblPr/>
              <a:tblGrid>
                <a:gridCol w="573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3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3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4370">
                <a:tc>
                  <a:txBody>
                    <a:bodyPr/>
                    <a:lstStyle/>
                    <a:p>
                      <a:r>
                        <a:rPr lang="en-GB" sz="800" dirty="0"/>
                        <a:t>Patient ID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Temp (°C)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BP (mmHg)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Heart Rate (bpm)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Diagnosis Code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Medication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Lab Result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370">
                <a:tc>
                  <a:txBody>
                    <a:bodyPr/>
                    <a:lstStyle/>
                    <a:p>
                      <a:r>
                        <a:rPr lang="en-GB" sz="800" dirty="0"/>
                        <a:t>001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37.2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120/80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82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I10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Atenolol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HbA1c = 6.4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370">
                <a:tc>
                  <a:txBody>
                    <a:bodyPr/>
                    <a:lstStyle/>
                    <a:p>
                      <a:r>
                        <a:rPr lang="en-GB" sz="800"/>
                        <a:t>002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38.0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135/85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90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J20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Azithromycin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WBC = 11.2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370">
                <a:tc>
                  <a:txBody>
                    <a:bodyPr/>
                    <a:lstStyle/>
                    <a:p>
                      <a:r>
                        <a:rPr lang="en-GB" sz="800"/>
                        <a:t>003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36.6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115/70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75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E11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Metformin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Glucose = 140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34595186-4AC9-E60B-0BE6-50D1B6969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138" y="1825625"/>
            <a:ext cx="371541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sz="1600" dirty="0">
                <a:solidFill>
                  <a:prstClr val="black"/>
                </a:solidFill>
              </a:rPr>
              <a:t>🧾 </a:t>
            </a:r>
            <a:r>
              <a:rPr lang="en-GB" altLang="en-US" sz="1600" b="1" dirty="0">
                <a:solidFill>
                  <a:prstClr val="black"/>
                </a:solidFill>
              </a:rPr>
              <a:t>Structured Data (Tabular Format)</a:t>
            </a:r>
            <a:endParaRPr lang="en-GB" alt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758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6184</TotalTime>
  <Words>1677</Words>
  <Application>Microsoft Office PowerPoint</Application>
  <PresentationFormat>On-screen Show (4:3)</PresentationFormat>
  <Paragraphs>223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Aptos</vt:lpstr>
      <vt:lpstr>Aptos Display</vt:lpstr>
      <vt:lpstr>Arial</vt:lpstr>
      <vt:lpstr>Arial Unicode MS</vt:lpstr>
      <vt:lpstr>Calibri</vt:lpstr>
      <vt:lpstr>Times New Roman</vt:lpstr>
      <vt:lpstr>1_Office Theme</vt:lpstr>
      <vt:lpstr>Artificial Intelligence for Patient Data and Drug Safety: Insights for Safer Care </vt:lpstr>
      <vt:lpstr>Objectives</vt:lpstr>
      <vt:lpstr>Presentation Outline</vt:lpstr>
      <vt:lpstr>PowerPoint Presentation</vt:lpstr>
      <vt:lpstr>PowerPoint Presentation</vt:lpstr>
      <vt:lpstr>AI Applications in Healthcare</vt:lpstr>
      <vt:lpstr>Definitions and Examples of Structured and Unstructured Data </vt:lpstr>
      <vt:lpstr>PowerPoint Presentation</vt:lpstr>
      <vt:lpstr>Examples of both structured and unstructured patient data types, </vt:lpstr>
      <vt:lpstr>PowerPoint Presentation</vt:lpstr>
      <vt:lpstr>PowerPoint Presentation</vt:lpstr>
      <vt:lpstr>PowerBI (Business Intelligence)</vt:lpstr>
      <vt:lpstr>PowerBI (Business Intelligence)</vt:lpstr>
      <vt:lpstr>Why Power BI Works for Healthcare &amp; Pharmacovigilance </vt:lpstr>
      <vt:lpstr>Simple AI Features in Power BI</vt:lpstr>
      <vt:lpstr>PowerPoint Presentation</vt:lpstr>
      <vt:lpstr>How to use Power BI:</vt:lpstr>
      <vt:lpstr>What we’ll build in Power BI </vt:lpstr>
      <vt:lpstr>Key Influencers (Risk drivers) – Pharmacovigilance</vt:lpstr>
      <vt:lpstr>Decomposition Tree (Drill-downs) – Pharmacovigilance</vt:lpstr>
      <vt:lpstr>Forecasting (Trends) – Pharmacovigilance</vt:lpstr>
      <vt:lpstr>Q&amp;A (Natural language) – Both datasets</vt:lpstr>
      <vt:lpstr>Outcomes Dashboard – Medicine</vt:lpstr>
      <vt:lpstr>PowerPoint Presentation</vt:lpstr>
      <vt:lpstr>Simple Cohort Filter (Slicers) – Both</vt:lpstr>
      <vt:lpstr>Training Demo Flow with Power BI</vt:lpstr>
      <vt:lpstr>Clinical Interpretation</vt:lpstr>
      <vt:lpstr>PowerPoint Presentation</vt:lpstr>
      <vt:lpstr>Ethics &amp; Privacy</vt:lpstr>
      <vt:lpstr>Data Quality &amp; Bias</vt:lpstr>
      <vt:lpstr>Closing &amp; Takeaways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keywords/>
  <dc:description>generated using python-pptx</dc:description>
  <cp:lastModifiedBy>Sakinat TijaniFolorunso</cp:lastModifiedBy>
  <cp:revision>25</cp:revision>
  <dcterms:created xsi:type="dcterms:W3CDTF">2013-01-27T09:14:16Z</dcterms:created>
  <dcterms:modified xsi:type="dcterms:W3CDTF">2025-09-06T15:33:46Z</dcterms:modified>
  <cp:category/>
</cp:coreProperties>
</file>